
<file path=[Content_Types].xml><?xml version="1.0" encoding="utf-8"?>
<Types xmlns="http://schemas.openxmlformats.org/package/2006/content-types">
  <Default Extension="emf" ContentType="image/x-emf"/>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4"/>
  </p:sldMasterIdLst>
  <p:notesMasterIdLst>
    <p:notesMasterId r:id="rId23"/>
  </p:notesMasterIdLst>
  <p:sldIdLst>
    <p:sldId id="256" r:id="rId5"/>
    <p:sldId id="258" r:id="rId6"/>
    <p:sldId id="313" r:id="rId7"/>
    <p:sldId id="311" r:id="rId8"/>
    <p:sldId id="292" r:id="rId9"/>
    <p:sldId id="310" r:id="rId10"/>
    <p:sldId id="305" r:id="rId11"/>
    <p:sldId id="315" r:id="rId12"/>
    <p:sldId id="295" r:id="rId13"/>
    <p:sldId id="293" r:id="rId14"/>
    <p:sldId id="301" r:id="rId15"/>
    <p:sldId id="261" r:id="rId16"/>
    <p:sldId id="291" r:id="rId17"/>
    <p:sldId id="257" r:id="rId18"/>
    <p:sldId id="307" r:id="rId19"/>
    <p:sldId id="308" r:id="rId20"/>
    <p:sldId id="303" r:id="rId21"/>
    <p:sldId id="314" r:id="rId22"/>
  </p:sldIdLst>
  <p:sldSz cx="12192000" cy="6858000"/>
  <p:notesSz cx="6858000" cy="9144000"/>
  <p:embeddedFontLst>
    <p:embeddedFont>
      <p:font typeface="Calibri" panose="020F0502020204030204" pitchFamily="34" charset="0"/>
      <p:regular r:id="rId24"/>
      <p:bold r:id="rId25"/>
      <p:italic r:id="rId26"/>
      <p:boldItalic r:id="rId27"/>
    </p:embeddedFont>
    <p:embeddedFont>
      <p:font typeface="Calibri Light" panose="020F0302020204030204" pitchFamily="34" charset="0"/>
      <p:regular r:id="rId28"/>
      <p:italic r:id="rId29"/>
    </p:embeddedFont>
    <p:embeddedFont>
      <p:font typeface="Nunito" pitchFamily="2" charset="0"/>
      <p:regular r:id="rId30"/>
      <p:bold r:id="rId31"/>
      <p:italic r:id="rId32"/>
      <p:bold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48" roundtripDataSignature="AMtx7miZ+o/r6u2A8+H0g+D8pZ+7+ryG1Q=="/>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694B2"/>
    <a:srgbClr val="C2CCD0"/>
    <a:srgbClr val="303B3F"/>
    <a:srgbClr val="8498A0"/>
    <a:srgbClr val="A3B2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38EAD5-31D3-4D91-8703-8A69617D25DF}" v="302" dt="2021-11-04T20:07:35.300"/>
    <p1510:client id="{C924C128-C916-739D-DCE7-5F8A50896785}" v="1" dt="2021-11-04T15:09:42.2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352" autoAdjust="0"/>
    <p:restoredTop sz="84959" autoAdjust="0"/>
  </p:normalViewPr>
  <p:slideViewPr>
    <p:cSldViewPr snapToGrid="0">
      <p:cViewPr varScale="1">
        <p:scale>
          <a:sx n="97" d="100"/>
          <a:sy n="97" d="100"/>
        </p:scale>
        <p:origin x="1434"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3.fntdata"/><Relationship Id="rId21" Type="http://schemas.openxmlformats.org/officeDocument/2006/relationships/slide" Target="slides/slide17.xml"/><Relationship Id="rId50"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2.fntdata"/><Relationship Id="rId33" Type="http://schemas.openxmlformats.org/officeDocument/2006/relationships/font" Target="fonts/font10.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6.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fntdata"/><Relationship Id="rId32" Type="http://schemas.openxmlformats.org/officeDocument/2006/relationships/font" Target="fonts/font9.fntdata"/><Relationship Id="rId53"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font" Target="fonts/font5.fntdata"/><Relationship Id="rId49"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8.fntdata"/><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4.fntdata"/><Relationship Id="rId30" Type="http://schemas.openxmlformats.org/officeDocument/2006/relationships/font" Target="fonts/font7.fntdata"/><Relationship Id="rId48" Type="http://customschemas.google.com/relationships/presentationmetadata" Target="metadata"/><Relationship Id="rId8" Type="http://schemas.openxmlformats.org/officeDocument/2006/relationships/slide" Target="slides/slide4.xml"/><Relationship Id="rId51" Type="http://schemas.openxmlformats.org/officeDocument/2006/relationships/theme" Target="theme/theme1.xml"/><Relationship Id="rId3" Type="http://schemas.openxmlformats.org/officeDocument/2006/relationships/customXml" Target="../customXml/item3.xml"/></Relationships>
</file>

<file path=ppt/media/hdphoto1.wdp>
</file>

<file path=ppt/media/image1.png>
</file>

<file path=ppt/media/image10.png>
</file>

<file path=ppt/media/image11.png>
</file>

<file path=ppt/media/image13.jpeg>
</file>

<file path=ppt/media/image14.jpeg>
</file>

<file path=ppt/media/image15.png>
</file>

<file path=ppt/media/image16.png>
</file>

<file path=ppt/media/image2.png>
</file>

<file path=ppt/media/image3.png>
</file>

<file path=ppt/media/image4.png>
</file>

<file path=ppt/media/image5.pn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3657600" lvl="8" indent="0" algn="l" rtl="0">
              <a:spcBef>
                <a:spcPts val="0"/>
              </a:spcBef>
              <a:spcAft>
                <a:spcPts val="0"/>
              </a:spcAft>
              <a:buClr>
                <a:schemeClr val="dk1"/>
              </a:buClr>
              <a:buSzPts val="1200"/>
              <a:buFont typeface="Calibri"/>
              <a:buNone/>
            </a:pPr>
            <a:r>
              <a:rPr lang="pt-PT" sz="2400" b="1" u="none" dirty="0">
                <a:solidFill>
                  <a:srgbClr val="FF0000"/>
                </a:solidFill>
                <a:effectLst/>
              </a:rPr>
              <a:t>!!!!!!!!!!!!!!!!!!!!!!!!!!!!!!!!!!!!!!VER titulo da tese !!!!!!!!!!!!!!!!!!!!!!!!!!!!!</a:t>
            </a:r>
            <a:endParaRPr sz="2400" b="1" u="none" dirty="0">
              <a:solidFill>
                <a:srgbClr val="FF0000"/>
              </a:solidFill>
              <a:effectLst/>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 name="Google Shape;146;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PT" dirty="0"/>
              <a:t>Trocar as frases, redundante ??</a:t>
            </a:r>
            <a:endParaRPr dirty="0"/>
          </a:p>
        </p:txBody>
      </p:sp>
      <p:sp>
        <p:nvSpPr>
          <p:cNvPr id="147" name="Google Shape;147;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extLst>
      <p:ext uri="{BB962C8B-B14F-4D97-AF65-F5344CB8AC3E}">
        <p14:creationId xmlns:p14="http://schemas.microsoft.com/office/powerpoint/2010/main" val="18998300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5" name="Google Shape;505;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02460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 name="Google Shape;146;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47" name="Google Shape;147;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noProof="0" dirty="0"/>
          </a:p>
        </p:txBody>
      </p:sp>
      <p:sp>
        <p:nvSpPr>
          <p:cNvPr id="4" name="Slide Number Placeholder 3"/>
          <p:cNvSpPr>
            <a:spLocks noGrp="1"/>
          </p:cNvSpPr>
          <p:nvPr>
            <p:ph type="sldNum" sz="quarter" idx="5"/>
          </p:nvPr>
        </p:nvSpPr>
        <p:spPr/>
        <p:txBody>
          <a:bodyPr/>
          <a:lstStyle/>
          <a:p>
            <a:fld id="{A5543F6D-8031-40C0-A2FB-D186F4C209B4}" type="slidenum">
              <a:rPr lang="en-US" smtClean="0"/>
              <a:t>13</a:t>
            </a:fld>
            <a:endParaRPr lang="en-US"/>
          </a:p>
        </p:txBody>
      </p:sp>
    </p:spTree>
    <p:extLst>
      <p:ext uri="{BB962C8B-B14F-4D97-AF65-F5344CB8AC3E}">
        <p14:creationId xmlns:p14="http://schemas.microsoft.com/office/powerpoint/2010/main" val="24950567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9" name="Google Shape;99;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1. This is the agenda for today ...</a:t>
            </a:r>
            <a:endParaRPr/>
          </a:p>
        </p:txBody>
      </p:sp>
      <p:sp>
        <p:nvSpPr>
          <p:cNvPr id="100" name="Google Shape;100;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 name="Google Shape;133;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4" name="Google Shape;134;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extLst>
      <p:ext uri="{BB962C8B-B14F-4D97-AF65-F5344CB8AC3E}">
        <p14:creationId xmlns:p14="http://schemas.microsoft.com/office/powerpoint/2010/main" val="30254515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 name="Google Shape;133;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4" name="Google Shape;134;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extLst>
      <p:ext uri="{BB962C8B-B14F-4D97-AF65-F5344CB8AC3E}">
        <p14:creationId xmlns:p14="http://schemas.microsoft.com/office/powerpoint/2010/main" val="33900731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 name="Google Shape;146;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PT" dirty="0" err="1"/>
              <a:t>Streaming</a:t>
            </a:r>
            <a:r>
              <a:rPr lang="pt-PT" dirty="0"/>
              <a:t>  ??</a:t>
            </a:r>
            <a:endParaRPr dirty="0"/>
          </a:p>
        </p:txBody>
      </p:sp>
      <p:sp>
        <p:nvSpPr>
          <p:cNvPr id="147" name="Google Shape;147;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extLst>
      <p:ext uri="{BB962C8B-B14F-4D97-AF65-F5344CB8AC3E}">
        <p14:creationId xmlns:p14="http://schemas.microsoft.com/office/powerpoint/2010/main" val="29718097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 name="Google Shape;133;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4" name="Google Shape;134;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extLst>
      <p:ext uri="{BB962C8B-B14F-4D97-AF65-F5344CB8AC3E}">
        <p14:creationId xmlns:p14="http://schemas.microsoft.com/office/powerpoint/2010/main" val="17829598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 name="Google Shape;133;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PT" dirty="0"/>
              <a:t>Escrever mais coisas, focar no </a:t>
            </a:r>
            <a:r>
              <a:rPr lang="pt-PT" dirty="0" err="1"/>
              <a:t>real’time</a:t>
            </a:r>
            <a:r>
              <a:rPr lang="pt-PT" dirty="0"/>
              <a:t> ??? Ou </a:t>
            </a:r>
            <a:r>
              <a:rPr lang="pt-PT" dirty="0" err="1"/>
              <a:t>Streaming</a:t>
            </a:r>
            <a:r>
              <a:rPr lang="pt-PT" dirty="0"/>
              <a:t> ???</a:t>
            </a:r>
            <a:endParaRPr dirty="0"/>
          </a:p>
        </p:txBody>
      </p:sp>
      <p:sp>
        <p:nvSpPr>
          <p:cNvPr id="134" name="Google Shape;134;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extLst>
      <p:ext uri="{BB962C8B-B14F-4D97-AF65-F5344CB8AC3E}">
        <p14:creationId xmlns:p14="http://schemas.microsoft.com/office/powerpoint/2010/main" val="13428101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12" name="Google Shape;112;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71078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 name="Google Shape;146;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extLst>
      <p:ext uri="{BB962C8B-B14F-4D97-AF65-F5344CB8AC3E}">
        <p14:creationId xmlns:p14="http://schemas.microsoft.com/office/powerpoint/2010/main" val="41810549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5" name="Google Shape;505;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355099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 name="Google Shape;146;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pt-PT" dirty="0" err="1"/>
              <a:t>Streaming</a:t>
            </a:r>
            <a:r>
              <a:rPr lang="pt-PT" dirty="0"/>
              <a:t>  ??</a:t>
            </a:r>
            <a:endParaRPr dirty="0"/>
          </a:p>
        </p:txBody>
      </p:sp>
      <p:sp>
        <p:nvSpPr>
          <p:cNvPr id="147" name="Google Shape;147;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extLst>
      <p:ext uri="{BB962C8B-B14F-4D97-AF65-F5344CB8AC3E}">
        <p14:creationId xmlns:p14="http://schemas.microsoft.com/office/powerpoint/2010/main" val="40160225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5" name="Google Shape;505;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195489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o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pt-PT"/>
              <a:t>Clique para editar o estilo de título do Modelo Global</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PT"/>
              <a:t>Clique para editar o estilo de subtítulo do Modelo Global</a:t>
            </a:r>
            <a:endParaRPr lang="en-US"/>
          </a:p>
        </p:txBody>
      </p:sp>
      <p:sp>
        <p:nvSpPr>
          <p:cNvPr id="4" name="Date Placeholder 3"/>
          <p:cNvSpPr>
            <a:spLocks noGrp="1"/>
          </p:cNvSpPr>
          <p:nvPr>
            <p:ph type="dt" sz="half" idx="10"/>
          </p:nvPr>
        </p:nvSpPr>
        <p:spPr/>
        <p:txBody>
          <a:bodyPr/>
          <a:lstStyle/>
          <a:p>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255033173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a:t>Clique para editar o estilo de título do Modelo Global</a:t>
            </a:r>
            <a:endParaRPr lang="en-US"/>
          </a:p>
        </p:txBody>
      </p:sp>
      <p:sp>
        <p:nvSpPr>
          <p:cNvPr id="3" name="Vertical Text Placeholder 2"/>
          <p:cNvSpPr>
            <a:spLocks noGrp="1"/>
          </p:cNvSpPr>
          <p:nvPr>
            <p:ph type="body" orient="vert" idx="1"/>
          </p:nvPr>
        </p:nvSpPr>
        <p:spPr/>
        <p:txBody>
          <a:bodyPr vert="eaVert"/>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4" name="Date Placeholder 3"/>
          <p:cNvSpPr>
            <a:spLocks noGrp="1"/>
          </p:cNvSpPr>
          <p:nvPr>
            <p:ph type="dt" sz="half" idx="10"/>
          </p:nvPr>
        </p:nvSpPr>
        <p:spPr/>
        <p:txBody>
          <a:bodyPr/>
          <a:lstStyle/>
          <a:p>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269714254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e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pt-PT"/>
              <a:t>Clique para editar o estilo de título do Modelo Global</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4" name="Date Placeholder 3"/>
          <p:cNvSpPr>
            <a:spLocks noGrp="1"/>
          </p:cNvSpPr>
          <p:nvPr>
            <p:ph type="dt" sz="half" idx="10"/>
          </p:nvPr>
        </p:nvSpPr>
        <p:spPr/>
        <p:txBody>
          <a:bodyPr/>
          <a:lstStyle/>
          <a:p>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1349345888"/>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Obje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a:t>Clique para editar o estilo de título do Modelo Global</a:t>
            </a:r>
            <a:endParaRPr lang="en-US"/>
          </a:p>
        </p:txBody>
      </p:sp>
      <p:sp>
        <p:nvSpPr>
          <p:cNvPr id="3" name="Content Placeholder 2"/>
          <p:cNvSpPr>
            <a:spLocks noGrp="1"/>
          </p:cNvSpPr>
          <p:nvPr>
            <p:ph idx="1"/>
          </p:nvPr>
        </p:nvSpPr>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4" name="Date Placeholder 3"/>
          <p:cNvSpPr>
            <a:spLocks noGrp="1"/>
          </p:cNvSpPr>
          <p:nvPr>
            <p:ph type="dt" sz="half" idx="10"/>
          </p:nvPr>
        </p:nvSpPr>
        <p:spPr/>
        <p:txBody>
          <a:bodyPr/>
          <a:lstStyle/>
          <a:p>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3439218703"/>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cção">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pt-PT"/>
              <a:t>Clique para editar o estilo de título do Modelo Global</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PT"/>
              <a:t>Clique para editar os estilos do texto de Modelo Global</a:t>
            </a:r>
          </a:p>
        </p:txBody>
      </p:sp>
      <p:sp>
        <p:nvSpPr>
          <p:cNvPr id="4" name="Date Placeholder 3"/>
          <p:cNvSpPr>
            <a:spLocks noGrp="1"/>
          </p:cNvSpPr>
          <p:nvPr>
            <p:ph type="dt" sz="half" idx="10"/>
          </p:nvPr>
        </p:nvSpPr>
        <p:spPr/>
        <p:txBody>
          <a:bodyPr/>
          <a:lstStyle/>
          <a:p>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199855128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údo Dup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a:t>Clique para editar o estilo de título do Modelo Global</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5" name="Date Placeholder 4"/>
          <p:cNvSpPr>
            <a:spLocks noGrp="1"/>
          </p:cNvSpPr>
          <p:nvPr>
            <p:ph type="dt" sz="half" idx="10"/>
          </p:nvPr>
        </p:nvSpPr>
        <p:spPr/>
        <p:txBody>
          <a:bodyPr/>
          <a:lstStyle/>
          <a:p>
            <a:endParaRPr lang="pt-PT"/>
          </a:p>
        </p:txBody>
      </p:sp>
      <p:sp>
        <p:nvSpPr>
          <p:cNvPr id="6" name="Footer Placeholder 5"/>
          <p:cNvSpPr>
            <a:spLocks noGrp="1"/>
          </p:cNvSpPr>
          <p:nvPr>
            <p:ph type="ftr" sz="quarter" idx="11"/>
          </p:nvPr>
        </p:nvSpPr>
        <p:spPr/>
        <p:txBody>
          <a:bodyPr/>
          <a:lstStyle/>
          <a:p>
            <a:endParaRPr lang="pt-PT"/>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356977611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pt-PT"/>
              <a:t>Clique para editar o estilo de título do Modelo Global</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Clique para editar os estilos do texto de Modelo Global</a:t>
            </a:r>
          </a:p>
        </p:txBody>
      </p:sp>
      <p:sp>
        <p:nvSpPr>
          <p:cNvPr id="4" name="Content Placeholder 3"/>
          <p:cNvSpPr>
            <a:spLocks noGrp="1"/>
          </p:cNvSpPr>
          <p:nvPr>
            <p:ph sz="half" idx="2"/>
          </p:nvPr>
        </p:nvSpPr>
        <p:spPr>
          <a:xfrm>
            <a:off x="839788" y="2505075"/>
            <a:ext cx="5157787" cy="3684588"/>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Clique para editar os estilos do texto de Modelo Global</a:t>
            </a:r>
          </a:p>
        </p:txBody>
      </p:sp>
      <p:sp>
        <p:nvSpPr>
          <p:cNvPr id="6" name="Content Placeholder 5"/>
          <p:cNvSpPr>
            <a:spLocks noGrp="1"/>
          </p:cNvSpPr>
          <p:nvPr>
            <p:ph sz="quarter" idx="4"/>
          </p:nvPr>
        </p:nvSpPr>
        <p:spPr>
          <a:xfrm>
            <a:off x="6172200" y="2505075"/>
            <a:ext cx="5183188" cy="3684588"/>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7" name="Date Placeholder 6"/>
          <p:cNvSpPr>
            <a:spLocks noGrp="1"/>
          </p:cNvSpPr>
          <p:nvPr>
            <p:ph type="dt" sz="half" idx="10"/>
          </p:nvPr>
        </p:nvSpPr>
        <p:spPr/>
        <p:txBody>
          <a:bodyPr/>
          <a:lstStyle/>
          <a:p>
            <a:endParaRPr lang="pt-PT"/>
          </a:p>
        </p:txBody>
      </p:sp>
      <p:sp>
        <p:nvSpPr>
          <p:cNvPr id="8" name="Footer Placeholder 7"/>
          <p:cNvSpPr>
            <a:spLocks noGrp="1"/>
          </p:cNvSpPr>
          <p:nvPr>
            <p:ph type="ftr" sz="quarter" idx="11"/>
          </p:nvPr>
        </p:nvSpPr>
        <p:spPr/>
        <p:txBody>
          <a:bodyPr/>
          <a:lstStyle/>
          <a:p>
            <a:endParaRPr lang="pt-PT"/>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286504652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a:t>Clique para editar o estilo de título do Modelo Global</a:t>
            </a:r>
            <a:endParaRPr lang="en-US"/>
          </a:p>
        </p:txBody>
      </p:sp>
      <p:sp>
        <p:nvSpPr>
          <p:cNvPr id="3" name="Date Placeholder 2"/>
          <p:cNvSpPr>
            <a:spLocks noGrp="1"/>
          </p:cNvSpPr>
          <p:nvPr>
            <p:ph type="dt" sz="half" idx="10"/>
          </p:nvPr>
        </p:nvSpPr>
        <p:spPr/>
        <p:txBody>
          <a:bodyPr/>
          <a:lstStyle/>
          <a:p>
            <a:endParaRPr lang="pt-PT"/>
          </a:p>
        </p:txBody>
      </p:sp>
      <p:sp>
        <p:nvSpPr>
          <p:cNvPr id="4" name="Footer Placeholder 3"/>
          <p:cNvSpPr>
            <a:spLocks noGrp="1"/>
          </p:cNvSpPr>
          <p:nvPr>
            <p:ph type="ftr" sz="quarter" idx="11"/>
          </p:nvPr>
        </p:nvSpPr>
        <p:spPr/>
        <p:txBody>
          <a:bodyPr/>
          <a:lstStyle/>
          <a:p>
            <a:endParaRPr lang="pt-PT"/>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303817123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pt-PT"/>
          </a:p>
        </p:txBody>
      </p:sp>
      <p:sp>
        <p:nvSpPr>
          <p:cNvPr id="3" name="Footer Placeholder 2"/>
          <p:cNvSpPr>
            <a:spLocks noGrp="1"/>
          </p:cNvSpPr>
          <p:nvPr>
            <p:ph type="ftr" sz="quarter" idx="11"/>
          </p:nvPr>
        </p:nvSpPr>
        <p:spPr/>
        <p:txBody>
          <a:bodyPr/>
          <a:lstStyle/>
          <a:p>
            <a:endParaRPr lang="pt-PT"/>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4229411554"/>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pt-PT"/>
              <a:t>Clique para editar o estilo de título do Modelo Global</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Clique para editar os estilos do texto de Modelo Global</a:t>
            </a:r>
          </a:p>
        </p:txBody>
      </p:sp>
      <p:sp>
        <p:nvSpPr>
          <p:cNvPr id="5" name="Date Placeholder 4"/>
          <p:cNvSpPr>
            <a:spLocks noGrp="1"/>
          </p:cNvSpPr>
          <p:nvPr>
            <p:ph type="dt" sz="half" idx="10"/>
          </p:nvPr>
        </p:nvSpPr>
        <p:spPr/>
        <p:txBody>
          <a:bodyPr/>
          <a:lstStyle/>
          <a:p>
            <a:endParaRPr lang="pt-PT"/>
          </a:p>
        </p:txBody>
      </p:sp>
      <p:sp>
        <p:nvSpPr>
          <p:cNvPr id="6" name="Footer Placeholder 5"/>
          <p:cNvSpPr>
            <a:spLocks noGrp="1"/>
          </p:cNvSpPr>
          <p:nvPr>
            <p:ph type="ftr" sz="quarter" idx="11"/>
          </p:nvPr>
        </p:nvSpPr>
        <p:spPr/>
        <p:txBody>
          <a:bodyPr/>
          <a:lstStyle/>
          <a:p>
            <a:endParaRPr lang="pt-PT"/>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2909873803"/>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pt-PT"/>
              <a:t>Clique para editar o estilo de título do Modelo Global</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PT"/>
              <a:t>Clique no ícone para adicionar uma imagem</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Clique para editar os estilos do texto de Modelo Global</a:t>
            </a:r>
          </a:p>
        </p:txBody>
      </p:sp>
      <p:sp>
        <p:nvSpPr>
          <p:cNvPr id="5" name="Date Placeholder 4"/>
          <p:cNvSpPr>
            <a:spLocks noGrp="1"/>
          </p:cNvSpPr>
          <p:nvPr>
            <p:ph type="dt" sz="half" idx="10"/>
          </p:nvPr>
        </p:nvSpPr>
        <p:spPr/>
        <p:txBody>
          <a:bodyPr/>
          <a:lstStyle/>
          <a:p>
            <a:endParaRPr lang="pt-PT"/>
          </a:p>
        </p:txBody>
      </p:sp>
      <p:sp>
        <p:nvSpPr>
          <p:cNvPr id="6" name="Footer Placeholder 5"/>
          <p:cNvSpPr>
            <a:spLocks noGrp="1"/>
          </p:cNvSpPr>
          <p:nvPr>
            <p:ph type="ftr" sz="quarter" idx="11"/>
          </p:nvPr>
        </p:nvSpPr>
        <p:spPr/>
        <p:txBody>
          <a:bodyPr/>
          <a:lstStyle/>
          <a:p>
            <a:endParaRPr lang="pt-PT"/>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269658733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PT"/>
              <a:t>Clique para editar o estilo de título do Modelo Global</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pt-PT"/>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PT"/>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21832174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3.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1.xml"/><Relationship Id="rId7" Type="http://schemas.openxmlformats.org/officeDocument/2006/relationships/image" Target="../media/image8.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5" Type="http://schemas.openxmlformats.org/officeDocument/2006/relationships/image" Target="../media/image6.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2.emf"/><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
          <p:cNvSpPr txBox="1">
            <a:spLocks noGrp="1"/>
          </p:cNvSpPr>
          <p:nvPr>
            <p:ph type="ctrTitle"/>
          </p:nvPr>
        </p:nvSpPr>
        <p:spPr>
          <a:xfrm>
            <a:off x="5946133" y="553783"/>
            <a:ext cx="6245867" cy="2542453"/>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1694B2"/>
              </a:buClr>
              <a:buSzPts val="4000"/>
              <a:buFont typeface="Nunito"/>
              <a:buNone/>
            </a:pPr>
            <a:r>
              <a:rPr lang="en-US" sz="4400" b="1" dirty="0">
                <a:solidFill>
                  <a:srgbClr val="1694B2"/>
                </a:solidFill>
                <a:latin typeface="Nunito"/>
                <a:ea typeface="Nunito"/>
                <a:cs typeface="Nunito"/>
                <a:sym typeface="Nunito"/>
              </a:rPr>
              <a:t>ALFA - Point Cloud Compression for Streaming </a:t>
            </a:r>
            <a:endParaRPr lang="en-US" sz="4400" b="1" dirty="0"/>
          </a:p>
        </p:txBody>
      </p:sp>
      <p:sp>
        <p:nvSpPr>
          <p:cNvPr id="90" name="Google Shape;90;p1"/>
          <p:cNvSpPr txBox="1"/>
          <p:nvPr/>
        </p:nvSpPr>
        <p:spPr>
          <a:xfrm rot="-584536">
            <a:off x="475663" y="3382287"/>
            <a:ext cx="5943600" cy="86177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000" b="1" i="0" u="none" strike="noStrike" cap="none">
                <a:solidFill>
                  <a:schemeClr val="lt1"/>
                </a:solidFill>
                <a:latin typeface="Nunito"/>
                <a:ea typeface="Nunito"/>
                <a:cs typeface="Nunito"/>
                <a:sym typeface="Nunito"/>
              </a:rPr>
              <a:t>ESRG</a:t>
            </a:r>
            <a:r>
              <a:rPr lang="en-US" sz="3600" b="1" i="0" u="none" strike="noStrike" cap="none">
                <a:solidFill>
                  <a:schemeClr val="lt1"/>
                </a:solidFill>
                <a:latin typeface="Nunito"/>
                <a:ea typeface="Nunito"/>
                <a:cs typeface="Nunito"/>
                <a:sym typeface="Nunito"/>
              </a:rPr>
              <a:t>v3</a:t>
            </a:r>
            <a:endParaRPr sz="3600" b="1" i="0" u="none" strike="noStrike" cap="none">
              <a:solidFill>
                <a:schemeClr val="lt1"/>
              </a:solidFill>
              <a:latin typeface="Nunito"/>
              <a:ea typeface="Nunito"/>
              <a:cs typeface="Nunito"/>
              <a:sym typeface="Nunito"/>
            </a:endParaRPr>
          </a:p>
        </p:txBody>
      </p:sp>
      <p:pic>
        <p:nvPicPr>
          <p:cNvPr id="92" name="Google Shape;92;p1"/>
          <p:cNvPicPr preferRelativeResize="0"/>
          <p:nvPr/>
        </p:nvPicPr>
        <p:blipFill rotWithShape="1">
          <a:blip r:embed="rId3">
            <a:alphaModFix/>
          </a:blip>
          <a:srcRect/>
          <a:stretch/>
        </p:blipFill>
        <p:spPr>
          <a:xfrm>
            <a:off x="0" y="0"/>
            <a:ext cx="6096001" cy="6858000"/>
          </a:xfrm>
          <a:prstGeom prst="rect">
            <a:avLst/>
          </a:prstGeom>
          <a:noFill/>
          <a:ln>
            <a:noFill/>
          </a:ln>
        </p:spPr>
      </p:pic>
      <p:sp>
        <p:nvSpPr>
          <p:cNvPr id="93" name="Google Shape;93;p1"/>
          <p:cNvSpPr txBox="1"/>
          <p:nvPr/>
        </p:nvSpPr>
        <p:spPr>
          <a:xfrm>
            <a:off x="5981388" y="3261346"/>
            <a:ext cx="6245867" cy="100083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303B3F"/>
              </a:buClr>
              <a:buSzPts val="1800"/>
              <a:buFont typeface="Nunito"/>
              <a:buNone/>
            </a:pPr>
            <a:r>
              <a:rPr lang="en-US" sz="1800" b="1" dirty="0">
                <a:solidFill>
                  <a:srgbClr val="303B3F"/>
                </a:solidFill>
                <a:latin typeface="Nunito"/>
                <a:ea typeface="Nunito"/>
                <a:cs typeface="Nunito"/>
                <a:sym typeface="Nunito"/>
              </a:rPr>
              <a:t>Francisco Dias</a:t>
            </a:r>
          </a:p>
          <a:p>
            <a:pPr algn="ctr">
              <a:buClr>
                <a:srgbClr val="303B3F"/>
              </a:buClr>
              <a:buSzPts val="1800"/>
            </a:pPr>
            <a:r>
              <a:rPr lang="en-US" sz="1800" b="1" dirty="0">
                <a:solidFill>
                  <a:srgbClr val="303B3F"/>
                </a:solidFill>
                <a:latin typeface="Nunito"/>
                <a:ea typeface="Nunito"/>
                <a:cs typeface="Nunito"/>
                <a:sym typeface="Nunito"/>
              </a:rPr>
              <a:t>Advisor:</a:t>
            </a:r>
            <a:r>
              <a:rPr lang="en-US" b="1" dirty="0">
                <a:solidFill>
                  <a:srgbClr val="303B3F"/>
                </a:solidFill>
                <a:latin typeface="Nunito"/>
                <a:ea typeface="Nunito"/>
                <a:cs typeface="Nunito"/>
                <a:sym typeface="Nunito"/>
              </a:rPr>
              <a:t> Tiago Gomes PhD</a:t>
            </a:r>
            <a:endParaRPr lang="en-US" sz="1800" b="1" dirty="0">
              <a:solidFill>
                <a:srgbClr val="303B3F"/>
              </a:solidFill>
              <a:latin typeface="Nunito"/>
              <a:ea typeface="Nunito"/>
              <a:cs typeface="Nunito"/>
            </a:endParaRPr>
          </a:p>
          <a:p>
            <a:pPr marL="0" marR="0" lvl="0" indent="0" algn="ctr" rtl="0">
              <a:lnSpc>
                <a:spcPct val="100000"/>
              </a:lnSpc>
              <a:spcBef>
                <a:spcPts val="0"/>
              </a:spcBef>
              <a:spcAft>
                <a:spcPts val="0"/>
              </a:spcAft>
              <a:buClr>
                <a:srgbClr val="303B3F"/>
              </a:buClr>
              <a:buSzPts val="1800"/>
              <a:buFont typeface="Nunito"/>
              <a:buNone/>
            </a:pPr>
            <a:r>
              <a:rPr lang="en-US" sz="1800" b="1" dirty="0">
                <a:solidFill>
                  <a:srgbClr val="303B3F"/>
                </a:solidFill>
                <a:latin typeface="Nunito"/>
                <a:ea typeface="Nunito"/>
                <a:cs typeface="Nunito"/>
                <a:sym typeface="Nunito"/>
              </a:rPr>
              <a:t>Co-Advisor: Ricardo </a:t>
            </a:r>
            <a:r>
              <a:rPr lang="en-US" sz="1800" b="1" dirty="0" err="1">
                <a:solidFill>
                  <a:srgbClr val="303B3F"/>
                </a:solidFill>
                <a:latin typeface="Nunito"/>
                <a:ea typeface="Nunito"/>
                <a:cs typeface="Nunito"/>
                <a:sym typeface="Nunito"/>
              </a:rPr>
              <a:t>Roriz</a:t>
            </a:r>
            <a:endParaRPr lang="en-US" sz="1800" b="1" dirty="0">
              <a:solidFill>
                <a:srgbClr val="303B3F"/>
              </a:solidFill>
              <a:latin typeface="Nunito"/>
              <a:ea typeface="Nunito"/>
              <a:cs typeface="Nunito"/>
              <a:sym typeface="Nunito"/>
            </a:endParaRPr>
          </a:p>
          <a:p>
            <a:pPr marL="0" marR="0" lvl="0" indent="0" algn="ctr" rtl="0">
              <a:lnSpc>
                <a:spcPct val="100000"/>
              </a:lnSpc>
              <a:spcBef>
                <a:spcPts val="0"/>
              </a:spcBef>
              <a:spcAft>
                <a:spcPts val="0"/>
              </a:spcAft>
              <a:buClr>
                <a:srgbClr val="72166B"/>
              </a:buClr>
              <a:buSzPts val="2000"/>
              <a:buFont typeface="Nunito"/>
              <a:buNone/>
            </a:pPr>
            <a:endParaRPr sz="2000" b="0" i="1" u="none" strike="noStrike" cap="none" dirty="0">
              <a:solidFill>
                <a:srgbClr val="303B3F"/>
              </a:solidFill>
              <a:latin typeface="Nunito"/>
              <a:ea typeface="Nunito"/>
              <a:cs typeface="Nunito"/>
              <a:sym typeface="Nunito"/>
            </a:endParaRPr>
          </a:p>
          <a:p>
            <a:pPr marL="0" marR="0" lvl="0" indent="0" algn="ctr" rtl="0">
              <a:lnSpc>
                <a:spcPct val="100000"/>
              </a:lnSpc>
              <a:spcBef>
                <a:spcPts val="0"/>
              </a:spcBef>
              <a:spcAft>
                <a:spcPts val="0"/>
              </a:spcAft>
              <a:buClr>
                <a:srgbClr val="303B3F"/>
              </a:buClr>
              <a:buSzPts val="2000"/>
              <a:buFont typeface="Nunito"/>
              <a:buNone/>
            </a:pPr>
            <a:endParaRPr lang="en-US" sz="2800" b="1" i="0" u="none" strike="noStrike" cap="none" dirty="0">
              <a:solidFill>
                <a:srgbClr val="303B3F"/>
              </a:solidFill>
              <a:latin typeface="Nunito" pitchFamily="2" charset="0"/>
              <a:ea typeface="Nunito"/>
              <a:cs typeface="Nunito"/>
              <a:sym typeface="Nunito"/>
            </a:endParaRPr>
          </a:p>
          <a:p>
            <a:pPr marL="0" marR="0" lvl="0" indent="0" algn="ctr" rtl="0">
              <a:lnSpc>
                <a:spcPct val="100000"/>
              </a:lnSpc>
              <a:spcBef>
                <a:spcPts val="0"/>
              </a:spcBef>
              <a:spcAft>
                <a:spcPts val="0"/>
              </a:spcAft>
              <a:buClr>
                <a:srgbClr val="303B3F"/>
              </a:buClr>
              <a:buSzPts val="2000"/>
              <a:buFont typeface="Nunito"/>
              <a:buNone/>
            </a:pPr>
            <a:r>
              <a:rPr lang="en-US" sz="2800" b="1" i="0" u="none" strike="noStrike" cap="none" dirty="0">
                <a:solidFill>
                  <a:srgbClr val="303B3F"/>
                </a:solidFill>
                <a:latin typeface="Nunito" pitchFamily="2" charset="0"/>
                <a:ea typeface="Nunito"/>
                <a:cs typeface="Nunito"/>
                <a:sym typeface="Nunito"/>
              </a:rPr>
              <a:t>Universidade do Minho</a:t>
            </a:r>
            <a:endParaRPr sz="2800" b="1" i="0" u="none" strike="noStrike" cap="none" dirty="0">
              <a:solidFill>
                <a:srgbClr val="303B3F"/>
              </a:solidFill>
              <a:latin typeface="Nunito" pitchFamily="2" charset="0"/>
              <a:ea typeface="Nunito"/>
              <a:cs typeface="Nunito"/>
              <a:sym typeface="Nunito"/>
            </a:endParaRPr>
          </a:p>
        </p:txBody>
      </p:sp>
      <p:pic>
        <p:nvPicPr>
          <p:cNvPr id="9" name="Picture 2" descr="http://minho.com.br/src/uploads/2017/11/11082_744670288942563_7706005234372126147_n.jpg">
            <a:extLst>
              <a:ext uri="{FF2B5EF4-FFF2-40B4-BE49-F238E27FC236}">
                <a16:creationId xmlns:a16="http://schemas.microsoft.com/office/drawing/2014/main" id="{C525285F-45A1-435F-B6F3-9A1F0CDA4EFD}"/>
              </a:ext>
            </a:extLst>
          </p:cNvPr>
          <p:cNvPicPr>
            <a:picLocks noChangeAspect="1" noChangeArrowheads="1"/>
          </p:cNvPicPr>
          <p:nvPr/>
        </p:nvPicPr>
        <p:blipFill>
          <a:blip r:embed="rId4" cstate="print">
            <a:duotone>
              <a:prstClr val="black"/>
              <a:srgbClr val="1694B2">
                <a:tint val="45000"/>
                <a:satMod val="400000"/>
              </a:srgbClr>
            </a:duotone>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7582203" y="6215009"/>
            <a:ext cx="620855" cy="61438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4">
            <a:extLst>
              <a:ext uri="{FF2B5EF4-FFF2-40B4-BE49-F238E27FC236}">
                <a16:creationId xmlns:a16="http://schemas.microsoft.com/office/drawing/2014/main" id="{6154881B-01E7-4B14-B866-F8088A9D06AE}"/>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389439" y="6083994"/>
            <a:ext cx="1429766" cy="1000836"/>
          </a:xfrm>
          <a:prstGeom prst="rect">
            <a:avLst/>
          </a:prstGeom>
        </p:spPr>
      </p:pic>
      <p:pic>
        <p:nvPicPr>
          <p:cNvPr id="11" name="Picture 15">
            <a:extLst>
              <a:ext uri="{FF2B5EF4-FFF2-40B4-BE49-F238E27FC236}">
                <a16:creationId xmlns:a16="http://schemas.microsoft.com/office/drawing/2014/main" id="{F0B0840E-161A-4901-B01B-A9B5CEEC731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439949" y="6131235"/>
            <a:ext cx="2752051" cy="794216"/>
          </a:xfrm>
          <a:prstGeom prst="rect">
            <a:avLst/>
          </a:prstGeom>
        </p:spPr>
      </p:pic>
      <p:pic>
        <p:nvPicPr>
          <p:cNvPr id="12" name="Picture 16">
            <a:extLst>
              <a:ext uri="{FF2B5EF4-FFF2-40B4-BE49-F238E27FC236}">
                <a16:creationId xmlns:a16="http://schemas.microsoft.com/office/drawing/2014/main" id="{EF34DBA4-69A2-43CA-911F-63BC3088E3C0}"/>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598712" y="6215009"/>
            <a:ext cx="626668" cy="62666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7" name="Google Shape;152;p6">
            <a:extLst>
              <a:ext uri="{FF2B5EF4-FFF2-40B4-BE49-F238E27FC236}">
                <a16:creationId xmlns:a16="http://schemas.microsoft.com/office/drawing/2014/main" id="{294D3845-7789-4538-BE3A-9F8F34651963}"/>
              </a:ext>
            </a:extLst>
          </p:cNvPr>
          <p:cNvSpPr/>
          <p:nvPr/>
        </p:nvSpPr>
        <p:spPr>
          <a:xfrm>
            <a:off x="-2" y="4535410"/>
            <a:ext cx="12192000" cy="361511"/>
          </a:xfrm>
          <a:prstGeom prst="rect">
            <a:avLst/>
          </a:prstGeom>
          <a:solidFill>
            <a:srgbClr val="303B3F">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pt-PT" sz="1800" dirty="0">
              <a:solidFill>
                <a:schemeClr val="lt1"/>
              </a:solidFill>
              <a:latin typeface="Calibri"/>
              <a:ea typeface="Calibri"/>
              <a:cs typeface="Calibri"/>
              <a:sym typeface="Calibri"/>
            </a:endParaRPr>
          </a:p>
        </p:txBody>
      </p:sp>
      <p:sp>
        <p:nvSpPr>
          <p:cNvPr id="149" name="Google Shape;149;p6"/>
          <p:cNvSpPr txBox="1"/>
          <p:nvPr/>
        </p:nvSpPr>
        <p:spPr>
          <a:xfrm>
            <a:off x="0" y="241301"/>
            <a:ext cx="12192000" cy="687298"/>
          </a:xfrm>
          <a:prstGeom prst="rect">
            <a:avLst/>
          </a:prstGeom>
          <a:noFill/>
          <a:ln>
            <a:noFill/>
          </a:ln>
        </p:spPr>
        <p:txBody>
          <a:bodyPr spcFirstLastPara="1" wrap="square" lIns="91425" tIns="45700" rIns="91425" bIns="45700" anchor="b" anchorCtr="0">
            <a:normAutofit/>
          </a:bodyPr>
          <a:lstStyle/>
          <a:p>
            <a:pPr algn="ctr">
              <a:lnSpc>
                <a:spcPct val="90000"/>
              </a:lnSpc>
              <a:buClr>
                <a:srgbClr val="303B3F"/>
              </a:buClr>
              <a:buSzPts val="3900"/>
            </a:pPr>
            <a:r>
              <a:rPr lang="en-US" sz="3900" b="1" dirty="0">
                <a:solidFill>
                  <a:srgbClr val="303B3F"/>
                </a:solidFill>
                <a:latin typeface="Nunito"/>
                <a:ea typeface="Nunito"/>
                <a:cs typeface="Nunito"/>
                <a:sym typeface="Nunito"/>
              </a:rPr>
              <a:t>Relevance –</a:t>
            </a:r>
            <a:r>
              <a:rPr lang="en-US" sz="4000" b="1" i="0" u="none" strike="noStrike" cap="none" dirty="0">
                <a:solidFill>
                  <a:srgbClr val="303B3F"/>
                </a:solidFill>
                <a:latin typeface="Nunito"/>
                <a:ea typeface="Nunito"/>
                <a:cs typeface="Nunito"/>
                <a:sym typeface="Nunito"/>
              </a:rPr>
              <a:t> </a:t>
            </a:r>
            <a:r>
              <a:rPr lang="en-US" sz="3900" b="1" dirty="0">
                <a:solidFill>
                  <a:srgbClr val="1694B2"/>
                </a:solidFill>
                <a:latin typeface="Nunito"/>
                <a:sym typeface="Nunito"/>
              </a:rPr>
              <a:t>Technical &amp; Scientific </a:t>
            </a:r>
            <a:endParaRPr lang="en-US" sz="3900" b="1" dirty="0">
              <a:solidFill>
                <a:srgbClr val="1694B2"/>
              </a:solidFill>
              <a:latin typeface="Nunito"/>
            </a:endParaRPr>
          </a:p>
        </p:txBody>
      </p:sp>
      <p:sp>
        <p:nvSpPr>
          <p:cNvPr id="150" name="Google Shape;150;p6"/>
          <p:cNvSpPr txBox="1"/>
          <p:nvPr/>
        </p:nvSpPr>
        <p:spPr>
          <a:xfrm>
            <a:off x="0" y="6507793"/>
            <a:ext cx="12192000" cy="219075"/>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rgbClr val="8498A0"/>
              </a:buClr>
              <a:buSzPts val="1200"/>
              <a:buFont typeface="Nunito"/>
              <a:buNone/>
            </a:pPr>
            <a:fld id="{00000000-1234-1234-1234-123412341234}" type="slidenum">
              <a:rPr lang="en-US" sz="1200">
                <a:solidFill>
                  <a:srgbClr val="8498A0"/>
                </a:solidFill>
                <a:latin typeface="Nunito"/>
                <a:ea typeface="Nunito"/>
                <a:cs typeface="Nunito"/>
                <a:sym typeface="Nunito"/>
              </a:rPr>
              <a:t>10</a:t>
            </a:fld>
            <a:endParaRPr sz="1200">
              <a:solidFill>
                <a:srgbClr val="8498A0"/>
              </a:solidFill>
              <a:latin typeface="Nunito"/>
              <a:ea typeface="Nunito"/>
              <a:cs typeface="Nunito"/>
              <a:sym typeface="Nunito"/>
            </a:endParaRPr>
          </a:p>
        </p:txBody>
      </p:sp>
      <p:sp>
        <p:nvSpPr>
          <p:cNvPr id="152" name="Google Shape;152;p6"/>
          <p:cNvSpPr/>
          <p:nvPr/>
        </p:nvSpPr>
        <p:spPr>
          <a:xfrm>
            <a:off x="-2" y="1467289"/>
            <a:ext cx="12192000" cy="3083441"/>
          </a:xfrm>
          <a:prstGeom prst="rect">
            <a:avLst/>
          </a:prstGeom>
          <a:solidFill>
            <a:srgbClr val="8498A0">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pt-PT" sz="1800" dirty="0">
              <a:solidFill>
                <a:schemeClr val="lt1"/>
              </a:solidFill>
              <a:latin typeface="Calibri"/>
              <a:ea typeface="Calibri"/>
              <a:cs typeface="Calibri"/>
              <a:sym typeface="Calibri"/>
            </a:endParaRPr>
          </a:p>
        </p:txBody>
      </p:sp>
      <p:sp>
        <p:nvSpPr>
          <p:cNvPr id="10" name="TextBox 15">
            <a:extLst>
              <a:ext uri="{FF2B5EF4-FFF2-40B4-BE49-F238E27FC236}">
                <a16:creationId xmlns:a16="http://schemas.microsoft.com/office/drawing/2014/main" id="{D27FF1A7-0051-4C17-8CAA-4B9A5A199D21}"/>
              </a:ext>
            </a:extLst>
          </p:cNvPr>
          <p:cNvSpPr txBox="1"/>
          <p:nvPr/>
        </p:nvSpPr>
        <p:spPr>
          <a:xfrm>
            <a:off x="521845" y="6392562"/>
            <a:ext cx="1301578" cy="400110"/>
          </a:xfrm>
          <a:prstGeom prst="rect">
            <a:avLst/>
          </a:prstGeom>
          <a:noFill/>
        </p:spPr>
        <p:txBody>
          <a:bodyPr wrap="square" rtlCol="0">
            <a:spAutoFit/>
          </a:bodyPr>
          <a:lstStyle/>
          <a:p>
            <a:r>
              <a:rPr lang="pt-PT" sz="2000" b="1" dirty="0">
                <a:solidFill>
                  <a:srgbClr val="303B3F"/>
                </a:solidFill>
                <a:latin typeface="Nunito" panose="00000500000000000000" pitchFamily="2" charset="0"/>
              </a:rPr>
              <a:t>ESRG</a:t>
            </a:r>
            <a:r>
              <a:rPr lang="pt-PT" sz="1600" b="1" dirty="0">
                <a:solidFill>
                  <a:srgbClr val="8498A0"/>
                </a:solidFill>
                <a:latin typeface="Nunito" panose="00000500000000000000" pitchFamily="2" charset="0"/>
              </a:rPr>
              <a:t>v3</a:t>
            </a:r>
            <a:endParaRPr lang="en-US" sz="1600" b="1" dirty="0">
              <a:solidFill>
                <a:srgbClr val="8498A0"/>
              </a:solidFill>
              <a:latin typeface="Nunito" panose="00000500000000000000" pitchFamily="2" charset="0"/>
            </a:endParaRPr>
          </a:p>
        </p:txBody>
      </p:sp>
      <p:pic>
        <p:nvPicPr>
          <p:cNvPr id="12" name="Picture 16">
            <a:extLst>
              <a:ext uri="{FF2B5EF4-FFF2-40B4-BE49-F238E27FC236}">
                <a16:creationId xmlns:a16="http://schemas.microsoft.com/office/drawing/2014/main" id="{B565315E-2F2A-453C-8E1D-396E5827EC7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9772" y="6459170"/>
            <a:ext cx="232073" cy="232073"/>
          </a:xfrm>
          <a:prstGeom prst="rect">
            <a:avLst/>
          </a:prstGeom>
        </p:spPr>
      </p:pic>
      <p:pic>
        <p:nvPicPr>
          <p:cNvPr id="13" name="Picture 17">
            <a:extLst>
              <a:ext uri="{FF2B5EF4-FFF2-40B4-BE49-F238E27FC236}">
                <a16:creationId xmlns:a16="http://schemas.microsoft.com/office/drawing/2014/main" id="{7CE2CCEC-0FC6-4198-A4DC-05207BA692B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759466" y="6073819"/>
            <a:ext cx="1432534" cy="1002774"/>
          </a:xfrm>
          <a:prstGeom prst="rect">
            <a:avLst/>
          </a:prstGeom>
        </p:spPr>
      </p:pic>
      <p:sp>
        <p:nvSpPr>
          <p:cNvPr id="15" name="CaixaDeTexto 14">
            <a:extLst>
              <a:ext uri="{FF2B5EF4-FFF2-40B4-BE49-F238E27FC236}">
                <a16:creationId xmlns:a16="http://schemas.microsoft.com/office/drawing/2014/main" id="{7231F054-8C85-4B37-8042-7F2C715D7A5B}"/>
              </a:ext>
            </a:extLst>
          </p:cNvPr>
          <p:cNvSpPr txBox="1"/>
          <p:nvPr/>
        </p:nvSpPr>
        <p:spPr>
          <a:xfrm>
            <a:off x="-2" y="1580225"/>
            <a:ext cx="12192000" cy="4024179"/>
          </a:xfrm>
          <a:prstGeom prst="rect">
            <a:avLst/>
          </a:prstGeom>
          <a:noFill/>
        </p:spPr>
        <p:txBody>
          <a:bodyPr wrap="square" rtlCol="0">
            <a:spAutoFit/>
          </a:bodyPr>
          <a:lstStyle/>
          <a:p>
            <a:r>
              <a:rPr lang="en-US" b="1" dirty="0">
                <a:solidFill>
                  <a:srgbClr val="1694B2"/>
                </a:solidFill>
                <a:latin typeface="Nunito"/>
              </a:rPr>
              <a:t>Autonomous driving </a:t>
            </a:r>
            <a:r>
              <a:rPr lang="en-US" dirty="0">
                <a:solidFill>
                  <a:srgbClr val="1694B2"/>
                </a:solidFill>
                <a:latin typeface="Nunito"/>
              </a:rPr>
              <a:t>is the </a:t>
            </a:r>
            <a:r>
              <a:rPr lang="en-US" b="1" dirty="0">
                <a:solidFill>
                  <a:srgbClr val="1694B2"/>
                </a:solidFill>
                <a:latin typeface="Nunito"/>
              </a:rPr>
              <a:t>new trend </a:t>
            </a:r>
            <a:r>
              <a:rPr lang="en-US" dirty="0">
                <a:solidFill>
                  <a:srgbClr val="1694B2"/>
                </a:solidFill>
                <a:latin typeface="Nunito"/>
              </a:rPr>
              <a:t>in the automotive industry</a:t>
            </a:r>
          </a:p>
          <a:p>
            <a:pPr marL="285750" indent="-285750">
              <a:lnSpc>
                <a:spcPct val="150000"/>
              </a:lnSpc>
              <a:buFont typeface="Arial" panose="020B0604020202020204" pitchFamily="34" charset="0"/>
              <a:buChar char="•"/>
            </a:pPr>
            <a:r>
              <a:rPr lang="en-US" dirty="0">
                <a:latin typeface="Nunito"/>
              </a:rPr>
              <a:t>Greater Road Safety</a:t>
            </a:r>
          </a:p>
          <a:p>
            <a:pPr marL="285750" indent="-285750">
              <a:lnSpc>
                <a:spcPct val="150000"/>
              </a:lnSpc>
              <a:buFont typeface="Arial" panose="020B0604020202020204" pitchFamily="34" charset="0"/>
              <a:buChar char="•"/>
            </a:pPr>
            <a:r>
              <a:rPr lang="en-US" dirty="0">
                <a:latin typeface="Nunito"/>
              </a:rPr>
              <a:t>Reduced Congestion</a:t>
            </a:r>
          </a:p>
          <a:p>
            <a:pPr marL="285750" indent="-285750">
              <a:lnSpc>
                <a:spcPct val="150000"/>
              </a:lnSpc>
              <a:buFont typeface="Arial" panose="020B0604020202020204" pitchFamily="34" charset="0"/>
              <a:buChar char="•"/>
            </a:pPr>
            <a:r>
              <a:rPr lang="en-US" dirty="0">
                <a:latin typeface="Nunito"/>
              </a:rPr>
              <a:t>Environmental Gains</a:t>
            </a:r>
          </a:p>
          <a:p>
            <a:pPr>
              <a:lnSpc>
                <a:spcPct val="150000"/>
              </a:lnSpc>
            </a:pPr>
            <a:r>
              <a:rPr lang="en-US" dirty="0">
                <a:solidFill>
                  <a:srgbClr val="1694B2"/>
                </a:solidFill>
                <a:latin typeface="Nunito"/>
              </a:rPr>
              <a:t>Real-time point-cloud </a:t>
            </a:r>
            <a:r>
              <a:rPr lang="en-US" b="1" dirty="0">
                <a:solidFill>
                  <a:srgbClr val="1694B2"/>
                </a:solidFill>
                <a:latin typeface="Nunito"/>
              </a:rPr>
              <a:t>compression</a:t>
            </a:r>
            <a:r>
              <a:rPr lang="en-US" dirty="0">
                <a:solidFill>
                  <a:srgbClr val="1694B2"/>
                </a:solidFill>
                <a:latin typeface="Nunito"/>
              </a:rPr>
              <a:t> is a </a:t>
            </a:r>
            <a:r>
              <a:rPr lang="en-US" b="1" dirty="0">
                <a:solidFill>
                  <a:srgbClr val="1694B2"/>
                </a:solidFill>
                <a:latin typeface="Nunito"/>
              </a:rPr>
              <a:t>key challenge </a:t>
            </a:r>
            <a:r>
              <a:rPr lang="en-US" dirty="0">
                <a:solidFill>
                  <a:srgbClr val="1694B2"/>
                </a:solidFill>
                <a:latin typeface="Nunito"/>
              </a:rPr>
              <a:t>in LiDAR technology:</a:t>
            </a:r>
          </a:p>
          <a:p>
            <a:pPr marL="285750" indent="-285750">
              <a:lnSpc>
                <a:spcPct val="150000"/>
              </a:lnSpc>
              <a:buFont typeface="Wingdings" panose="05000000000000000000" pitchFamily="2" charset="2"/>
              <a:buChar char="Ø"/>
            </a:pPr>
            <a:r>
              <a:rPr lang="en-US" b="1" dirty="0">
                <a:latin typeface="Nunito"/>
              </a:rPr>
              <a:t>LiDAR technology </a:t>
            </a:r>
            <a:r>
              <a:rPr lang="en-US" dirty="0">
                <a:latin typeface="Nunito"/>
              </a:rPr>
              <a:t>will be particularly influential in autonomous driving according to experts.</a:t>
            </a:r>
          </a:p>
          <a:p>
            <a:pPr marL="285750" indent="-285750">
              <a:buFont typeface="Wingdings" panose="05000000000000000000" pitchFamily="2" charset="2"/>
              <a:buChar char="Ø"/>
            </a:pPr>
            <a:r>
              <a:rPr lang="en-US" dirty="0">
                <a:latin typeface="Nunito"/>
              </a:rPr>
              <a:t>Developing </a:t>
            </a:r>
            <a:r>
              <a:rPr lang="en-US" b="1" dirty="0">
                <a:latin typeface="Nunito"/>
              </a:rPr>
              <a:t>efficient compression methods and technologies </a:t>
            </a:r>
            <a:r>
              <a:rPr lang="en-US" dirty="0">
                <a:latin typeface="Nunito"/>
              </a:rPr>
              <a:t>has become increasingly defiant and important.</a:t>
            </a:r>
          </a:p>
          <a:p>
            <a:pPr marL="285750" indent="-285750">
              <a:lnSpc>
                <a:spcPct val="150000"/>
              </a:lnSpc>
              <a:buFont typeface="Arial" panose="020B0604020202020204" pitchFamily="34" charset="0"/>
              <a:buChar char="•"/>
            </a:pPr>
            <a:endParaRPr lang="pt-PT" b="1" dirty="0">
              <a:latin typeface="Nunito"/>
            </a:endParaRPr>
          </a:p>
          <a:p>
            <a:pPr>
              <a:lnSpc>
                <a:spcPct val="150000"/>
              </a:lnSpc>
            </a:pPr>
            <a:endParaRPr lang="pt-PT" sz="2000" dirty="0">
              <a:latin typeface="Nunito" pitchFamily="2" charset="0"/>
            </a:endParaRPr>
          </a:p>
          <a:p>
            <a:pPr marL="285750" indent="-285750">
              <a:lnSpc>
                <a:spcPct val="150000"/>
              </a:lnSpc>
              <a:buFont typeface="Arial" panose="020B0604020202020204" pitchFamily="34" charset="0"/>
              <a:buChar char="•"/>
            </a:pPr>
            <a:endParaRPr lang="en-US" sz="2000" dirty="0">
              <a:latin typeface="Nunito" pitchFamily="2" charset="0"/>
            </a:endParaRPr>
          </a:p>
        </p:txBody>
      </p:sp>
    </p:spTree>
    <p:extLst>
      <p:ext uri="{BB962C8B-B14F-4D97-AF65-F5344CB8AC3E}">
        <p14:creationId xmlns:p14="http://schemas.microsoft.com/office/powerpoint/2010/main" val="31875742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27"/>
          <p:cNvSpPr/>
          <p:nvPr/>
        </p:nvSpPr>
        <p:spPr>
          <a:xfrm>
            <a:off x="0" y="0"/>
            <a:ext cx="12192000" cy="6858000"/>
          </a:xfrm>
          <a:prstGeom prst="rect">
            <a:avLst/>
          </a:prstGeom>
          <a:solidFill>
            <a:srgbClr val="303B3F"/>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508" name="Google Shape;508;p27"/>
          <p:cNvCxnSpPr/>
          <p:nvPr/>
        </p:nvCxnSpPr>
        <p:spPr>
          <a:xfrm>
            <a:off x="0" y="5910943"/>
            <a:ext cx="12192000" cy="0"/>
          </a:xfrm>
          <a:prstGeom prst="straightConnector1">
            <a:avLst/>
          </a:prstGeom>
          <a:noFill/>
          <a:ln w="12700" cap="flat" cmpd="sng">
            <a:solidFill>
              <a:schemeClr val="lt1"/>
            </a:solidFill>
            <a:prstDash val="solid"/>
            <a:miter lim="800000"/>
            <a:headEnd type="none" w="sm" len="sm"/>
            <a:tailEnd type="none" w="sm" len="sm"/>
          </a:ln>
        </p:spPr>
      </p:cxnSp>
      <p:sp>
        <p:nvSpPr>
          <p:cNvPr id="509" name="Google Shape;509;p27"/>
          <p:cNvSpPr txBox="1"/>
          <p:nvPr/>
        </p:nvSpPr>
        <p:spPr>
          <a:xfrm>
            <a:off x="8766929" y="5029199"/>
            <a:ext cx="3425072" cy="881744"/>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chemeClr val="lt1"/>
              </a:buClr>
              <a:buSzPts val="4800"/>
              <a:buFont typeface="Nunito"/>
              <a:buNone/>
            </a:pPr>
            <a:r>
              <a:rPr lang="en-US" sz="4800" b="1" dirty="0">
                <a:solidFill>
                  <a:schemeClr val="lt1"/>
                </a:solidFill>
                <a:latin typeface="Nunito"/>
                <a:ea typeface="Nunito"/>
                <a:cs typeface="Nunito"/>
                <a:sym typeface="Nunito"/>
              </a:rPr>
              <a:t>Motivation</a:t>
            </a:r>
            <a:endParaRPr dirty="0"/>
          </a:p>
        </p:txBody>
      </p:sp>
      <p:sp>
        <p:nvSpPr>
          <p:cNvPr id="510" name="Google Shape;510;p27"/>
          <p:cNvSpPr txBox="1"/>
          <p:nvPr/>
        </p:nvSpPr>
        <p:spPr>
          <a:xfrm>
            <a:off x="4895850" y="6003472"/>
            <a:ext cx="7296149" cy="23017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8498A0"/>
              </a:buClr>
              <a:buSzPts val="1400"/>
              <a:buFont typeface="Nunito"/>
              <a:buNone/>
            </a:pPr>
            <a:endParaRPr dirty="0"/>
          </a:p>
        </p:txBody>
      </p:sp>
    </p:spTree>
    <p:extLst>
      <p:ext uri="{BB962C8B-B14F-4D97-AF65-F5344CB8AC3E}">
        <p14:creationId xmlns:p14="http://schemas.microsoft.com/office/powerpoint/2010/main" val="18341939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40" name="Google Shape;152;p6">
            <a:extLst>
              <a:ext uri="{FF2B5EF4-FFF2-40B4-BE49-F238E27FC236}">
                <a16:creationId xmlns:a16="http://schemas.microsoft.com/office/drawing/2014/main" id="{78A24734-BC83-4E90-8EBB-75B1FDB759C3}"/>
              </a:ext>
            </a:extLst>
          </p:cNvPr>
          <p:cNvSpPr/>
          <p:nvPr/>
        </p:nvSpPr>
        <p:spPr>
          <a:xfrm>
            <a:off x="0" y="1490614"/>
            <a:ext cx="12192000" cy="3439059"/>
          </a:xfrm>
          <a:prstGeom prst="rect">
            <a:avLst/>
          </a:prstGeom>
          <a:solidFill>
            <a:srgbClr val="8498A0">
              <a:alpha val="49803"/>
            </a:srgbClr>
          </a:solidFill>
          <a:ln>
            <a:noFill/>
          </a:ln>
        </p:spPr>
        <p:txBody>
          <a:bodyPr spcFirstLastPara="1" wrap="square" lIns="91425" tIns="45700" rIns="91425" bIns="45700" anchor="ctr" anchorCtr="0">
            <a:noAutofit/>
          </a:bodyPr>
          <a:lstStyle/>
          <a:p>
            <a:pPr marL="0" marR="0" lvl="0" indent="0" algn="r" rtl="0">
              <a:spcBef>
                <a:spcPts val="0"/>
              </a:spcBef>
              <a:spcAft>
                <a:spcPts val="0"/>
              </a:spcAft>
              <a:buNone/>
            </a:pPr>
            <a:endParaRPr sz="1800" dirty="0">
              <a:solidFill>
                <a:schemeClr val="lt1"/>
              </a:solidFill>
              <a:latin typeface="Calibri"/>
              <a:ea typeface="Calibri"/>
              <a:cs typeface="Calibri"/>
              <a:sym typeface="Calibri"/>
            </a:endParaRPr>
          </a:p>
        </p:txBody>
      </p:sp>
      <p:pic>
        <p:nvPicPr>
          <p:cNvPr id="42" name="Picture 6" descr="The Future of the Automotive Industry | Predictions for 2021">
            <a:extLst>
              <a:ext uri="{FF2B5EF4-FFF2-40B4-BE49-F238E27FC236}">
                <a16:creationId xmlns:a16="http://schemas.microsoft.com/office/drawing/2014/main" id="{25FE2A2C-959C-4311-8CCA-657A04402257}"/>
              </a:ext>
            </a:extLst>
          </p:cNvPr>
          <p:cNvPicPr>
            <a:picLocks noChangeAspect="1" noChangeArrowheads="1"/>
          </p:cNvPicPr>
          <p:nvPr/>
        </p:nvPicPr>
        <p:blipFill rotWithShape="1">
          <a:blip r:embed="rId3">
            <a:alphaModFix amt="20000"/>
            <a:extLst>
              <a:ext uri="{28A0092B-C50C-407E-A947-70E740481C1C}">
                <a14:useLocalDpi xmlns:a14="http://schemas.microsoft.com/office/drawing/2010/main" val="0"/>
              </a:ext>
            </a:extLst>
          </a:blip>
          <a:srcRect t="15425" b="19874"/>
          <a:stretch/>
        </p:blipFill>
        <p:spPr bwMode="auto">
          <a:xfrm>
            <a:off x="2" y="1490614"/>
            <a:ext cx="12191997" cy="3068606"/>
          </a:xfrm>
          <a:prstGeom prst="rect">
            <a:avLst/>
          </a:prstGeom>
          <a:noFill/>
          <a:extLst>
            <a:ext uri="{909E8E84-426E-40DD-AFC4-6F175D3DCCD1}">
              <a14:hiddenFill xmlns:a14="http://schemas.microsoft.com/office/drawing/2010/main">
                <a:solidFill>
                  <a:srgbClr val="FFFFFF"/>
                </a:solidFill>
              </a14:hiddenFill>
            </a:ext>
          </a:extLst>
        </p:spPr>
      </p:pic>
      <p:sp>
        <p:nvSpPr>
          <p:cNvPr id="149" name="Google Shape;149;p6"/>
          <p:cNvSpPr txBox="1"/>
          <p:nvPr/>
        </p:nvSpPr>
        <p:spPr>
          <a:xfrm>
            <a:off x="0" y="241301"/>
            <a:ext cx="12192000" cy="687298"/>
          </a:xfrm>
          <a:prstGeom prst="rect">
            <a:avLst/>
          </a:prstGeom>
          <a:noFill/>
          <a:ln>
            <a:noFill/>
          </a:ln>
        </p:spPr>
        <p:txBody>
          <a:bodyPr spcFirstLastPara="1" wrap="square" lIns="91425" tIns="45700" rIns="91425" bIns="45700" anchor="b" anchorCtr="0">
            <a:normAutofit/>
          </a:bodyPr>
          <a:lstStyle/>
          <a:p>
            <a:pPr marL="0" marR="0" lvl="0" indent="0" algn="ctr" rtl="0">
              <a:lnSpc>
                <a:spcPct val="90000"/>
              </a:lnSpc>
              <a:spcBef>
                <a:spcPts val="0"/>
              </a:spcBef>
              <a:spcAft>
                <a:spcPts val="0"/>
              </a:spcAft>
              <a:buClr>
                <a:srgbClr val="303B3F"/>
              </a:buClr>
              <a:buSzPts val="3900"/>
              <a:buFont typeface="Nunito"/>
              <a:buNone/>
            </a:pPr>
            <a:r>
              <a:rPr lang="en-US" sz="3900" b="1" dirty="0">
                <a:solidFill>
                  <a:srgbClr val="303B3F"/>
                </a:solidFill>
                <a:latin typeface="Nunito"/>
                <a:ea typeface="Nunito"/>
                <a:cs typeface="Nunito"/>
                <a:sym typeface="Nunito"/>
              </a:rPr>
              <a:t>Motivation</a:t>
            </a:r>
            <a:endParaRPr b="1" dirty="0">
              <a:highlight>
                <a:srgbClr val="FFFF00"/>
              </a:highlight>
            </a:endParaRPr>
          </a:p>
        </p:txBody>
      </p:sp>
      <p:sp>
        <p:nvSpPr>
          <p:cNvPr id="150" name="Google Shape;150;p6"/>
          <p:cNvSpPr txBox="1"/>
          <p:nvPr/>
        </p:nvSpPr>
        <p:spPr>
          <a:xfrm>
            <a:off x="0" y="6507793"/>
            <a:ext cx="12192000" cy="219075"/>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rgbClr val="8498A0"/>
              </a:buClr>
              <a:buSzPts val="1200"/>
              <a:buFont typeface="Nunito"/>
              <a:buNone/>
            </a:pPr>
            <a:fld id="{00000000-1234-1234-1234-123412341234}" type="slidenum">
              <a:rPr lang="en-US" sz="1200">
                <a:solidFill>
                  <a:srgbClr val="8498A0"/>
                </a:solidFill>
                <a:latin typeface="Nunito"/>
                <a:ea typeface="Nunito"/>
                <a:cs typeface="Nunito"/>
                <a:sym typeface="Nunito"/>
              </a:rPr>
              <a:t>12</a:t>
            </a:fld>
            <a:endParaRPr sz="1200">
              <a:solidFill>
                <a:srgbClr val="8498A0"/>
              </a:solidFill>
              <a:latin typeface="Nunito"/>
              <a:ea typeface="Nunito"/>
              <a:cs typeface="Nunito"/>
              <a:sym typeface="Nunito"/>
            </a:endParaRPr>
          </a:p>
        </p:txBody>
      </p:sp>
      <p:sp>
        <p:nvSpPr>
          <p:cNvPr id="12" name="TextBox 15">
            <a:extLst>
              <a:ext uri="{FF2B5EF4-FFF2-40B4-BE49-F238E27FC236}">
                <a16:creationId xmlns:a16="http://schemas.microsoft.com/office/drawing/2014/main" id="{2E453257-7890-4E36-BBE9-35218A15B82D}"/>
              </a:ext>
            </a:extLst>
          </p:cNvPr>
          <p:cNvSpPr txBox="1"/>
          <p:nvPr/>
        </p:nvSpPr>
        <p:spPr>
          <a:xfrm>
            <a:off x="521845" y="6392562"/>
            <a:ext cx="1301578" cy="400110"/>
          </a:xfrm>
          <a:prstGeom prst="rect">
            <a:avLst/>
          </a:prstGeom>
          <a:noFill/>
        </p:spPr>
        <p:txBody>
          <a:bodyPr wrap="square" rtlCol="0">
            <a:spAutoFit/>
          </a:bodyPr>
          <a:lstStyle/>
          <a:p>
            <a:r>
              <a:rPr lang="pt-PT" sz="2000" b="1" dirty="0">
                <a:solidFill>
                  <a:srgbClr val="303B3F"/>
                </a:solidFill>
                <a:latin typeface="Nunito" panose="00000500000000000000" pitchFamily="2" charset="0"/>
              </a:rPr>
              <a:t>ESRG</a:t>
            </a:r>
            <a:r>
              <a:rPr lang="pt-PT" sz="1600" b="1" dirty="0">
                <a:solidFill>
                  <a:srgbClr val="8498A0"/>
                </a:solidFill>
                <a:latin typeface="Nunito" panose="00000500000000000000" pitchFamily="2" charset="0"/>
              </a:rPr>
              <a:t>v3</a:t>
            </a:r>
            <a:endParaRPr lang="en-US" sz="1600" b="1" dirty="0">
              <a:solidFill>
                <a:srgbClr val="8498A0"/>
              </a:solidFill>
              <a:latin typeface="Nunito" panose="00000500000000000000" pitchFamily="2" charset="0"/>
            </a:endParaRPr>
          </a:p>
        </p:txBody>
      </p:sp>
      <p:pic>
        <p:nvPicPr>
          <p:cNvPr id="13" name="Picture 16">
            <a:extLst>
              <a:ext uri="{FF2B5EF4-FFF2-40B4-BE49-F238E27FC236}">
                <a16:creationId xmlns:a16="http://schemas.microsoft.com/office/drawing/2014/main" id="{A464B154-C085-4974-8F7F-A01E55F22F7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9772" y="6459170"/>
            <a:ext cx="232073" cy="232073"/>
          </a:xfrm>
          <a:prstGeom prst="rect">
            <a:avLst/>
          </a:prstGeom>
        </p:spPr>
      </p:pic>
      <p:pic>
        <p:nvPicPr>
          <p:cNvPr id="14" name="Picture 17">
            <a:extLst>
              <a:ext uri="{FF2B5EF4-FFF2-40B4-BE49-F238E27FC236}">
                <a16:creationId xmlns:a16="http://schemas.microsoft.com/office/drawing/2014/main" id="{702BBBF5-EDF0-493A-9B78-54EE5832CE6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759466" y="6073819"/>
            <a:ext cx="1432534" cy="1002774"/>
          </a:xfrm>
          <a:prstGeom prst="rect">
            <a:avLst/>
          </a:prstGeom>
        </p:spPr>
      </p:pic>
      <p:sp>
        <p:nvSpPr>
          <p:cNvPr id="17" name="CaixaDeTexto 16">
            <a:extLst>
              <a:ext uri="{FF2B5EF4-FFF2-40B4-BE49-F238E27FC236}">
                <a16:creationId xmlns:a16="http://schemas.microsoft.com/office/drawing/2014/main" id="{05353E73-4A97-436E-A429-8F2806CC59AA}"/>
              </a:ext>
            </a:extLst>
          </p:cNvPr>
          <p:cNvSpPr txBox="1"/>
          <p:nvPr/>
        </p:nvSpPr>
        <p:spPr>
          <a:xfrm>
            <a:off x="4857158" y="1640482"/>
            <a:ext cx="2477682" cy="3139321"/>
          </a:xfrm>
          <a:prstGeom prst="rect">
            <a:avLst/>
          </a:prstGeom>
          <a:noFill/>
        </p:spPr>
        <p:txBody>
          <a:bodyPr wrap="square" rtlCol="0">
            <a:spAutoFit/>
          </a:bodyPr>
          <a:lstStyle/>
          <a:p>
            <a:pPr algn="ctr"/>
            <a:r>
              <a:rPr lang="en-US" b="1" dirty="0">
                <a:latin typeface="Nunito" pitchFamily="2" charset="0"/>
              </a:rPr>
              <a:t>Automotive Field</a:t>
            </a:r>
          </a:p>
          <a:p>
            <a:pPr marL="342900" indent="-342900" algn="ctr">
              <a:buFont typeface="Arial" panose="020B0604020202020204" pitchFamily="34" charset="0"/>
              <a:buChar char="•"/>
            </a:pPr>
            <a:endParaRPr lang="en-US" b="1" dirty="0">
              <a:latin typeface="Nunito" pitchFamily="2" charset="0"/>
            </a:endParaRPr>
          </a:p>
          <a:p>
            <a:pPr algn="ctr"/>
            <a:r>
              <a:rPr lang="en-US" b="1" dirty="0">
                <a:latin typeface="Nunito" pitchFamily="2" charset="0"/>
              </a:rPr>
              <a:t>LiDAR Technology</a:t>
            </a:r>
          </a:p>
          <a:p>
            <a:pPr marL="342900" indent="-342900" algn="ctr">
              <a:buFont typeface="Arial" panose="020B0604020202020204" pitchFamily="34" charset="0"/>
              <a:buChar char="•"/>
            </a:pPr>
            <a:endParaRPr lang="en-US" b="1" dirty="0">
              <a:latin typeface="Nunito" pitchFamily="2" charset="0"/>
            </a:endParaRPr>
          </a:p>
          <a:p>
            <a:pPr algn="ctr"/>
            <a:r>
              <a:rPr lang="en-US" b="1" dirty="0">
                <a:latin typeface="Nunito" pitchFamily="2" charset="0"/>
              </a:rPr>
              <a:t>Hardware Design</a:t>
            </a:r>
          </a:p>
          <a:p>
            <a:pPr marL="342900" indent="-342900" algn="ctr">
              <a:buFont typeface="Arial" panose="020B0604020202020204" pitchFamily="34" charset="0"/>
              <a:buChar char="•"/>
            </a:pPr>
            <a:endParaRPr lang="en-US" b="1" dirty="0">
              <a:latin typeface="Nunito" pitchFamily="2" charset="0"/>
            </a:endParaRPr>
          </a:p>
          <a:p>
            <a:pPr algn="ctr"/>
            <a:r>
              <a:rPr lang="en-US" b="1" dirty="0">
                <a:latin typeface="Nunito" pitchFamily="2" charset="0"/>
              </a:rPr>
              <a:t>Linux</a:t>
            </a:r>
          </a:p>
          <a:p>
            <a:pPr marL="342900" indent="-342900" algn="ctr">
              <a:buFont typeface="Arial" panose="020B0604020202020204" pitchFamily="34" charset="0"/>
              <a:buChar char="•"/>
            </a:pPr>
            <a:endParaRPr lang="en-US" b="1" dirty="0">
              <a:latin typeface="Nunito" pitchFamily="2" charset="0"/>
            </a:endParaRPr>
          </a:p>
          <a:p>
            <a:pPr algn="ctr"/>
            <a:r>
              <a:rPr lang="en-US" b="1" dirty="0">
                <a:latin typeface="Nunito" pitchFamily="2" charset="0"/>
              </a:rPr>
              <a:t>Embedded Systems</a:t>
            </a:r>
          </a:p>
          <a:p>
            <a:pPr marL="285750" indent="-285750" algn="ctr">
              <a:buFont typeface="Arial" panose="020B0604020202020204" pitchFamily="34" charset="0"/>
              <a:buChar char="•"/>
            </a:pPr>
            <a:endParaRPr lang="en-US" dirty="0">
              <a:latin typeface="Nunito" pitchFamily="2" charset="0"/>
            </a:endParaRPr>
          </a:p>
          <a:p>
            <a:pPr marL="285750" indent="-285750" algn="ctr">
              <a:buFont typeface="Arial" panose="020B0604020202020204" pitchFamily="34" charset="0"/>
              <a:buChar char="•"/>
            </a:pPr>
            <a:endParaRPr lang="en-US" dirty="0">
              <a:latin typeface="Nunito" pitchFamily="2" charset="0"/>
            </a:endParaRPr>
          </a:p>
        </p:txBody>
      </p:sp>
      <p:sp>
        <p:nvSpPr>
          <p:cNvPr id="29" name="Google Shape;152;p6">
            <a:extLst>
              <a:ext uri="{FF2B5EF4-FFF2-40B4-BE49-F238E27FC236}">
                <a16:creationId xmlns:a16="http://schemas.microsoft.com/office/drawing/2014/main" id="{E7118400-3DB3-4A0C-8AED-719B815F2ABB}"/>
              </a:ext>
            </a:extLst>
          </p:cNvPr>
          <p:cNvSpPr/>
          <p:nvPr/>
        </p:nvSpPr>
        <p:spPr>
          <a:xfrm>
            <a:off x="0" y="4563691"/>
            <a:ext cx="12191998" cy="361511"/>
          </a:xfrm>
          <a:prstGeom prst="rect">
            <a:avLst/>
          </a:prstGeom>
          <a:solidFill>
            <a:srgbClr val="303B3F">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pt-PT" sz="1800" dirty="0">
              <a:solidFill>
                <a:schemeClr val="lt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87149320-78FA-42F7-8590-956F8EDC4A34}"/>
              </a:ext>
            </a:extLst>
          </p:cNvPr>
          <p:cNvSpPr/>
          <p:nvPr/>
        </p:nvSpPr>
        <p:spPr>
          <a:xfrm>
            <a:off x="0" y="2390662"/>
            <a:ext cx="12192000" cy="2219045"/>
          </a:xfrm>
          <a:prstGeom prst="rect">
            <a:avLst/>
          </a:prstGeom>
          <a:solidFill>
            <a:srgbClr val="8498A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619776A9-AAC6-4C4A-935D-9E176AB1A911}"/>
              </a:ext>
            </a:extLst>
          </p:cNvPr>
          <p:cNvSpPr txBox="1">
            <a:spLocks/>
          </p:cNvSpPr>
          <p:nvPr/>
        </p:nvSpPr>
        <p:spPr>
          <a:xfrm>
            <a:off x="0" y="2390662"/>
            <a:ext cx="12192000" cy="99060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solidFill>
                  <a:srgbClr val="303B3F"/>
                </a:solidFill>
                <a:latin typeface="Nunito" panose="00000500000000000000" pitchFamily="2" charset="0"/>
              </a:rPr>
              <a:t>THANK</a:t>
            </a:r>
            <a:r>
              <a:rPr lang="en-US" dirty="0">
                <a:solidFill>
                  <a:srgbClr val="1694B2"/>
                </a:solidFill>
                <a:latin typeface="Nunito" panose="00000500000000000000" pitchFamily="2" charset="0"/>
              </a:rPr>
              <a:t> YOU!</a:t>
            </a:r>
          </a:p>
        </p:txBody>
      </p:sp>
      <p:sp>
        <p:nvSpPr>
          <p:cNvPr id="5" name="Title 1">
            <a:extLst>
              <a:ext uri="{FF2B5EF4-FFF2-40B4-BE49-F238E27FC236}">
                <a16:creationId xmlns:a16="http://schemas.microsoft.com/office/drawing/2014/main" id="{619776A9-AAC6-4C4A-935D-9E176AB1A911}"/>
              </a:ext>
            </a:extLst>
          </p:cNvPr>
          <p:cNvSpPr txBox="1">
            <a:spLocks/>
          </p:cNvSpPr>
          <p:nvPr/>
        </p:nvSpPr>
        <p:spPr>
          <a:xfrm>
            <a:off x="0" y="3200287"/>
            <a:ext cx="12192000" cy="54292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dirty="0">
                <a:solidFill>
                  <a:srgbClr val="8498A0"/>
                </a:solidFill>
                <a:latin typeface="Nunito" panose="00000500000000000000" pitchFamily="2" charset="0"/>
              </a:rPr>
              <a:t>ANY QUESTIONS?</a:t>
            </a:r>
          </a:p>
        </p:txBody>
      </p:sp>
      <p:sp>
        <p:nvSpPr>
          <p:cNvPr id="6" name="Title 1">
            <a:extLst>
              <a:ext uri="{FF2B5EF4-FFF2-40B4-BE49-F238E27FC236}">
                <a16:creationId xmlns:a16="http://schemas.microsoft.com/office/drawing/2014/main" id="{619776A9-AAC6-4C4A-935D-9E176AB1A911}"/>
              </a:ext>
            </a:extLst>
          </p:cNvPr>
          <p:cNvSpPr txBox="1">
            <a:spLocks/>
          </p:cNvSpPr>
          <p:nvPr/>
        </p:nvSpPr>
        <p:spPr>
          <a:xfrm>
            <a:off x="0" y="4190887"/>
            <a:ext cx="12192000" cy="41882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US" sz="1800" dirty="0">
              <a:solidFill>
                <a:srgbClr val="8498A0"/>
              </a:solidFill>
              <a:latin typeface="Nunito" panose="00000500000000000000" pitchFamily="2" charset="0"/>
            </a:endParaRPr>
          </a:p>
          <a:p>
            <a:endParaRPr lang="pt-PT" sz="1800" dirty="0">
              <a:solidFill>
                <a:srgbClr val="8498A0"/>
              </a:solidFill>
              <a:latin typeface="Nunito" panose="00000500000000000000" pitchFamily="2" charset="0"/>
            </a:endParaRPr>
          </a:p>
          <a:p>
            <a:endParaRPr lang="pt-PT" sz="1800" dirty="0">
              <a:solidFill>
                <a:srgbClr val="8498A0"/>
              </a:solidFill>
              <a:latin typeface="Nunito" panose="00000500000000000000" pitchFamily="2" charset="0"/>
            </a:endParaRPr>
          </a:p>
          <a:p>
            <a:pPr>
              <a:lnSpc>
                <a:spcPct val="150000"/>
              </a:lnSpc>
            </a:pPr>
            <a:r>
              <a:rPr lang="pt-PT" sz="1800" dirty="0">
                <a:solidFill>
                  <a:srgbClr val="8498A0"/>
                </a:solidFill>
                <a:latin typeface="Nunito" panose="00000500000000000000" pitchFamily="2" charset="0"/>
              </a:rPr>
              <a:t>| Francisco Dias a85023 | </a:t>
            </a:r>
            <a:r>
              <a:rPr lang="en-US" sz="1800" dirty="0">
                <a:solidFill>
                  <a:srgbClr val="8498A0"/>
                </a:solidFill>
                <a:latin typeface="Nunito" panose="00000500000000000000" pitchFamily="2" charset="0"/>
              </a:rPr>
              <a:t>faodonline98@gmail.com |</a:t>
            </a:r>
          </a:p>
          <a:p>
            <a:pPr>
              <a:lnSpc>
                <a:spcPct val="150000"/>
              </a:lnSpc>
            </a:pPr>
            <a:endParaRPr lang="pt-PT" sz="1800" dirty="0">
              <a:solidFill>
                <a:srgbClr val="8498A0"/>
              </a:solidFill>
              <a:latin typeface="Nunito" panose="00000500000000000000" pitchFamily="2" charset="0"/>
            </a:endParaRPr>
          </a:p>
        </p:txBody>
      </p:sp>
    </p:spTree>
    <p:extLst>
      <p:ext uri="{BB962C8B-B14F-4D97-AF65-F5344CB8AC3E}">
        <p14:creationId xmlns:p14="http://schemas.microsoft.com/office/powerpoint/2010/main" val="2190620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sp>
        <p:nvSpPr>
          <p:cNvPr id="102" name="Google Shape;102;p2"/>
          <p:cNvSpPr/>
          <p:nvPr/>
        </p:nvSpPr>
        <p:spPr>
          <a:xfrm>
            <a:off x="0" y="0"/>
            <a:ext cx="6096496" cy="6858000"/>
          </a:xfrm>
          <a:prstGeom prst="rect">
            <a:avLst/>
          </a:prstGeom>
          <a:solidFill>
            <a:srgbClr val="303B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3" name="Google Shape;103;p2"/>
          <p:cNvSpPr txBox="1"/>
          <p:nvPr/>
        </p:nvSpPr>
        <p:spPr>
          <a:xfrm>
            <a:off x="390833" y="0"/>
            <a:ext cx="4572000" cy="6857999"/>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4800"/>
              <a:buFont typeface="Nunito"/>
              <a:buNone/>
            </a:pPr>
            <a:r>
              <a:rPr lang="en-US" sz="4800" b="1" i="0" u="none" strike="noStrike" cap="none">
                <a:solidFill>
                  <a:schemeClr val="lt1"/>
                </a:solidFill>
                <a:latin typeface="Nunito"/>
                <a:ea typeface="Nunito"/>
                <a:cs typeface="Nunito"/>
                <a:sym typeface="Nunito"/>
              </a:rPr>
              <a:t>TABLE OF</a:t>
            </a:r>
            <a:endParaRPr/>
          </a:p>
          <a:p>
            <a:pPr marL="0" marR="0" lvl="0" indent="0" algn="l" rtl="0">
              <a:lnSpc>
                <a:spcPct val="100000"/>
              </a:lnSpc>
              <a:spcBef>
                <a:spcPts val="0"/>
              </a:spcBef>
              <a:spcAft>
                <a:spcPts val="0"/>
              </a:spcAft>
              <a:buClr>
                <a:srgbClr val="1694B2"/>
              </a:buClr>
              <a:buSzPts val="4800"/>
              <a:buFont typeface="Nunito"/>
              <a:buNone/>
            </a:pPr>
            <a:r>
              <a:rPr lang="en-US" sz="4800" b="1" i="0" u="none" strike="noStrike" cap="none">
                <a:solidFill>
                  <a:srgbClr val="1694B2"/>
                </a:solidFill>
                <a:latin typeface="Nunito"/>
                <a:ea typeface="Nunito"/>
                <a:cs typeface="Nunito"/>
                <a:sym typeface="Nunito"/>
              </a:rPr>
              <a:t>CONTENTS</a:t>
            </a:r>
            <a:endParaRPr sz="4800" b="1" i="0" u="none" strike="noStrike" cap="none">
              <a:solidFill>
                <a:srgbClr val="1694B2"/>
              </a:solidFill>
              <a:latin typeface="Nunito"/>
              <a:ea typeface="Nunito"/>
              <a:cs typeface="Nunito"/>
              <a:sym typeface="Nunito"/>
            </a:endParaRPr>
          </a:p>
        </p:txBody>
      </p:sp>
      <p:sp>
        <p:nvSpPr>
          <p:cNvPr id="12" name="Google Shape;104;p2">
            <a:extLst>
              <a:ext uri="{FF2B5EF4-FFF2-40B4-BE49-F238E27FC236}">
                <a16:creationId xmlns:a16="http://schemas.microsoft.com/office/drawing/2014/main" id="{89C188EA-EBE5-46F4-BC7A-BA84132DB6A2}"/>
              </a:ext>
            </a:extLst>
          </p:cNvPr>
          <p:cNvSpPr txBox="1"/>
          <p:nvPr/>
        </p:nvSpPr>
        <p:spPr>
          <a:xfrm>
            <a:off x="6096000" y="1453855"/>
            <a:ext cx="6096000" cy="6096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03B3F"/>
              </a:buClr>
              <a:buSzPts val="2800"/>
              <a:buFont typeface="Nunito"/>
              <a:buNone/>
            </a:pPr>
            <a:r>
              <a:rPr lang="pt-PT" sz="2800" b="0" i="0" u="none" strike="noStrike" cap="none" dirty="0">
                <a:solidFill>
                  <a:srgbClr val="303B3F"/>
                </a:solidFill>
                <a:latin typeface="Nunito"/>
                <a:ea typeface="Nunito"/>
                <a:cs typeface="Nunito"/>
                <a:sym typeface="Nunito"/>
              </a:rPr>
              <a:t>Contextualization</a:t>
            </a:r>
            <a:endParaRPr dirty="0"/>
          </a:p>
        </p:txBody>
      </p:sp>
      <p:sp>
        <p:nvSpPr>
          <p:cNvPr id="13" name="Google Shape;105;p2">
            <a:extLst>
              <a:ext uri="{FF2B5EF4-FFF2-40B4-BE49-F238E27FC236}">
                <a16:creationId xmlns:a16="http://schemas.microsoft.com/office/drawing/2014/main" id="{CC393389-C836-467D-B87F-0F05CE44878A}"/>
              </a:ext>
            </a:extLst>
          </p:cNvPr>
          <p:cNvSpPr txBox="1"/>
          <p:nvPr/>
        </p:nvSpPr>
        <p:spPr>
          <a:xfrm>
            <a:off x="5228400" y="1442880"/>
            <a:ext cx="867600" cy="51435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8498A0"/>
              </a:buClr>
              <a:buSzPts val="3600"/>
              <a:buFont typeface="Nunito"/>
              <a:buNone/>
            </a:pPr>
            <a:r>
              <a:rPr lang="en-US" sz="3600" b="1" i="0" u="none" strike="noStrike" cap="none" dirty="0">
                <a:solidFill>
                  <a:srgbClr val="8498A0"/>
                </a:solidFill>
                <a:latin typeface="Nunito"/>
                <a:ea typeface="Nunito"/>
                <a:cs typeface="Nunito"/>
                <a:sym typeface="Nunito"/>
              </a:rPr>
              <a:t>01</a:t>
            </a:r>
            <a:endParaRPr sz="3600" b="1" i="0" u="none" strike="noStrike" cap="none" dirty="0">
              <a:solidFill>
                <a:srgbClr val="8498A0"/>
              </a:solidFill>
              <a:latin typeface="Nunito"/>
              <a:ea typeface="Nunito"/>
              <a:cs typeface="Nunito"/>
              <a:sym typeface="Nunito"/>
            </a:endParaRPr>
          </a:p>
        </p:txBody>
      </p:sp>
      <p:sp>
        <p:nvSpPr>
          <p:cNvPr id="14" name="Google Shape;106;p2">
            <a:extLst>
              <a:ext uri="{FF2B5EF4-FFF2-40B4-BE49-F238E27FC236}">
                <a16:creationId xmlns:a16="http://schemas.microsoft.com/office/drawing/2014/main" id="{744AB5A3-49F2-4DF1-8A3B-6CF4F7895D42}"/>
              </a:ext>
            </a:extLst>
          </p:cNvPr>
          <p:cNvSpPr txBox="1"/>
          <p:nvPr/>
        </p:nvSpPr>
        <p:spPr>
          <a:xfrm>
            <a:off x="6079222" y="2970972"/>
            <a:ext cx="6086664" cy="6096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03B3F"/>
              </a:buClr>
              <a:buSzPts val="2800"/>
              <a:buFont typeface="Nunito"/>
              <a:buNone/>
            </a:pPr>
            <a:r>
              <a:rPr lang="en-US" sz="2800" b="0" i="0" u="none" strike="noStrike" cap="none" dirty="0">
                <a:solidFill>
                  <a:srgbClr val="303B3F"/>
                </a:solidFill>
                <a:latin typeface="Nunito"/>
                <a:ea typeface="Nunito"/>
                <a:cs typeface="Nunito"/>
                <a:sym typeface="Nunito"/>
              </a:rPr>
              <a:t>Technical-scientific Relevance</a:t>
            </a:r>
          </a:p>
        </p:txBody>
      </p:sp>
      <p:sp>
        <p:nvSpPr>
          <p:cNvPr id="15" name="Google Shape;107;p2">
            <a:extLst>
              <a:ext uri="{FF2B5EF4-FFF2-40B4-BE49-F238E27FC236}">
                <a16:creationId xmlns:a16="http://schemas.microsoft.com/office/drawing/2014/main" id="{C3C9B9C0-9F66-4E1E-8A2B-BBE4410A6D83}"/>
              </a:ext>
            </a:extLst>
          </p:cNvPr>
          <p:cNvSpPr txBox="1"/>
          <p:nvPr/>
        </p:nvSpPr>
        <p:spPr>
          <a:xfrm>
            <a:off x="5246125" y="2919803"/>
            <a:ext cx="868502" cy="51435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8498A0"/>
              </a:buClr>
              <a:buSzPts val="3600"/>
              <a:buFont typeface="Nunito"/>
              <a:buNone/>
            </a:pPr>
            <a:r>
              <a:rPr lang="en-US" sz="3600" b="1" i="0" u="none" strike="noStrike" cap="none" dirty="0">
                <a:solidFill>
                  <a:srgbClr val="8498A0"/>
                </a:solidFill>
                <a:latin typeface="Nunito"/>
                <a:ea typeface="Nunito"/>
                <a:cs typeface="Nunito"/>
                <a:sym typeface="Nunito"/>
              </a:rPr>
              <a:t>03</a:t>
            </a:r>
            <a:endParaRPr sz="3600" b="1" i="0" u="none" strike="noStrike" cap="none" dirty="0">
              <a:solidFill>
                <a:srgbClr val="8498A0"/>
              </a:solidFill>
              <a:latin typeface="Nunito"/>
              <a:ea typeface="Nunito"/>
              <a:cs typeface="Nunito"/>
              <a:sym typeface="Nunito"/>
            </a:endParaRPr>
          </a:p>
        </p:txBody>
      </p:sp>
      <p:sp>
        <p:nvSpPr>
          <p:cNvPr id="16" name="Google Shape;108;p2">
            <a:extLst>
              <a:ext uri="{FF2B5EF4-FFF2-40B4-BE49-F238E27FC236}">
                <a16:creationId xmlns:a16="http://schemas.microsoft.com/office/drawing/2014/main" id="{2D12C4D9-5E73-4A3B-91D2-D15D34F38E51}"/>
              </a:ext>
            </a:extLst>
          </p:cNvPr>
          <p:cNvSpPr txBox="1"/>
          <p:nvPr/>
        </p:nvSpPr>
        <p:spPr>
          <a:xfrm>
            <a:off x="6105291" y="3709544"/>
            <a:ext cx="6086664" cy="6096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03B3F"/>
              </a:buClr>
              <a:buSzPts val="2800"/>
              <a:buFont typeface="Nunito"/>
              <a:buNone/>
            </a:pPr>
            <a:r>
              <a:rPr lang="en-US" sz="2800" dirty="0">
                <a:solidFill>
                  <a:srgbClr val="303B3F"/>
                </a:solidFill>
                <a:latin typeface="Nunito"/>
                <a:sym typeface="Nunito"/>
              </a:rPr>
              <a:t>Motivation</a:t>
            </a:r>
          </a:p>
          <a:p>
            <a:pPr marL="0" marR="0" lvl="0" indent="0" algn="l" rtl="0">
              <a:lnSpc>
                <a:spcPct val="90000"/>
              </a:lnSpc>
              <a:spcBef>
                <a:spcPts val="0"/>
              </a:spcBef>
              <a:spcAft>
                <a:spcPts val="0"/>
              </a:spcAft>
              <a:buClr>
                <a:srgbClr val="303B3F"/>
              </a:buClr>
              <a:buSzPts val="1200"/>
              <a:buFont typeface="Nunito"/>
              <a:buNone/>
            </a:pPr>
            <a:endParaRPr lang="en-US" sz="1200" b="0" i="0" u="none" strike="noStrike" cap="none" dirty="0">
              <a:solidFill>
                <a:srgbClr val="303B3F"/>
              </a:solidFill>
              <a:latin typeface="Nunito"/>
              <a:ea typeface="Nunito"/>
              <a:cs typeface="Nunito"/>
              <a:sym typeface="Nunito"/>
            </a:endParaRPr>
          </a:p>
        </p:txBody>
      </p:sp>
      <p:sp>
        <p:nvSpPr>
          <p:cNvPr id="17" name="Google Shape;109;p2">
            <a:extLst>
              <a:ext uri="{FF2B5EF4-FFF2-40B4-BE49-F238E27FC236}">
                <a16:creationId xmlns:a16="http://schemas.microsoft.com/office/drawing/2014/main" id="{927F6D64-DD65-496A-A8C9-3E735DEFCDE6}"/>
              </a:ext>
            </a:extLst>
          </p:cNvPr>
          <p:cNvSpPr txBox="1"/>
          <p:nvPr/>
        </p:nvSpPr>
        <p:spPr>
          <a:xfrm>
            <a:off x="5228623" y="3659879"/>
            <a:ext cx="876668" cy="51435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8498A0"/>
              </a:buClr>
              <a:buSzPts val="3600"/>
              <a:buFont typeface="Nunito"/>
              <a:buNone/>
            </a:pPr>
            <a:r>
              <a:rPr lang="en-US" sz="3600" b="1" i="0" u="none" strike="noStrike" cap="none" dirty="0">
                <a:solidFill>
                  <a:srgbClr val="8498A0"/>
                </a:solidFill>
                <a:latin typeface="Nunito"/>
                <a:ea typeface="Nunito"/>
                <a:cs typeface="Nunito"/>
                <a:sym typeface="Nunito"/>
              </a:rPr>
              <a:t>04</a:t>
            </a:r>
            <a:endParaRPr sz="3600" b="1" i="0" u="none" strike="noStrike" cap="none" dirty="0">
              <a:solidFill>
                <a:srgbClr val="8498A0"/>
              </a:solidFill>
              <a:latin typeface="Nunito"/>
              <a:ea typeface="Nunito"/>
              <a:cs typeface="Nunito"/>
              <a:sym typeface="Nunito"/>
            </a:endParaRPr>
          </a:p>
        </p:txBody>
      </p:sp>
      <p:sp>
        <p:nvSpPr>
          <p:cNvPr id="18" name="Google Shape;108;p2">
            <a:extLst>
              <a:ext uri="{FF2B5EF4-FFF2-40B4-BE49-F238E27FC236}">
                <a16:creationId xmlns:a16="http://schemas.microsoft.com/office/drawing/2014/main" id="{1EA6D14A-713E-440B-A045-BB7D09DA2B1B}"/>
              </a:ext>
            </a:extLst>
          </p:cNvPr>
          <p:cNvSpPr txBox="1"/>
          <p:nvPr/>
        </p:nvSpPr>
        <p:spPr>
          <a:xfrm>
            <a:off x="6079222" y="4461615"/>
            <a:ext cx="6086664" cy="6096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03B3F"/>
              </a:buClr>
              <a:buSzPts val="2800"/>
              <a:buFont typeface="Nunito"/>
              <a:buNone/>
            </a:pPr>
            <a:r>
              <a:rPr lang="en-US" sz="2800" dirty="0">
                <a:solidFill>
                  <a:srgbClr val="303B3F"/>
                </a:solidFill>
                <a:latin typeface="Nunito"/>
                <a:sym typeface="Nunito"/>
              </a:rPr>
              <a:t>Conclusion</a:t>
            </a:r>
          </a:p>
          <a:p>
            <a:pPr marL="0" marR="0" lvl="0" indent="0" algn="l" rtl="0">
              <a:lnSpc>
                <a:spcPct val="90000"/>
              </a:lnSpc>
              <a:spcBef>
                <a:spcPts val="0"/>
              </a:spcBef>
              <a:spcAft>
                <a:spcPts val="0"/>
              </a:spcAft>
              <a:buClr>
                <a:srgbClr val="303B3F"/>
              </a:buClr>
              <a:buSzPts val="1200"/>
              <a:buFont typeface="Nunito"/>
              <a:buNone/>
            </a:pPr>
            <a:endParaRPr lang="en-US" sz="1200" b="0" i="0" u="none" strike="noStrike" cap="none" dirty="0">
              <a:solidFill>
                <a:srgbClr val="303B3F"/>
              </a:solidFill>
              <a:latin typeface="Nunito"/>
              <a:ea typeface="Nunito"/>
              <a:cs typeface="Nunito"/>
              <a:sym typeface="Nunito"/>
            </a:endParaRPr>
          </a:p>
        </p:txBody>
      </p:sp>
      <p:sp>
        <p:nvSpPr>
          <p:cNvPr id="19" name="Google Shape;109;p2">
            <a:extLst>
              <a:ext uri="{FF2B5EF4-FFF2-40B4-BE49-F238E27FC236}">
                <a16:creationId xmlns:a16="http://schemas.microsoft.com/office/drawing/2014/main" id="{ACA6AD5B-4679-4023-8762-EB954E86DFF7}"/>
              </a:ext>
            </a:extLst>
          </p:cNvPr>
          <p:cNvSpPr txBox="1"/>
          <p:nvPr/>
        </p:nvSpPr>
        <p:spPr>
          <a:xfrm>
            <a:off x="5219332" y="4399955"/>
            <a:ext cx="876668" cy="51435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8498A0"/>
              </a:buClr>
              <a:buSzPts val="3600"/>
              <a:buFont typeface="Nunito"/>
              <a:buNone/>
            </a:pPr>
            <a:r>
              <a:rPr lang="en-US" sz="3600" b="1" i="0" u="none" strike="noStrike" cap="none" dirty="0">
                <a:solidFill>
                  <a:srgbClr val="8498A0"/>
                </a:solidFill>
                <a:latin typeface="Nunito"/>
                <a:ea typeface="Nunito"/>
                <a:cs typeface="Nunito"/>
                <a:sym typeface="Nunito"/>
              </a:rPr>
              <a:t>05</a:t>
            </a:r>
            <a:endParaRPr sz="3600" b="1" i="0" u="none" strike="noStrike" cap="none" dirty="0">
              <a:solidFill>
                <a:srgbClr val="8498A0"/>
              </a:solidFill>
              <a:latin typeface="Nunito"/>
              <a:ea typeface="Nunito"/>
              <a:cs typeface="Nunito"/>
              <a:sym typeface="Nunito"/>
            </a:endParaRPr>
          </a:p>
        </p:txBody>
      </p:sp>
      <p:sp>
        <p:nvSpPr>
          <p:cNvPr id="20" name="Google Shape;106;p2">
            <a:extLst>
              <a:ext uri="{FF2B5EF4-FFF2-40B4-BE49-F238E27FC236}">
                <a16:creationId xmlns:a16="http://schemas.microsoft.com/office/drawing/2014/main" id="{8987DFDB-B270-487D-A77A-144C55620D55}"/>
              </a:ext>
            </a:extLst>
          </p:cNvPr>
          <p:cNvSpPr txBox="1"/>
          <p:nvPr/>
        </p:nvSpPr>
        <p:spPr>
          <a:xfrm>
            <a:off x="6096000" y="2215793"/>
            <a:ext cx="6086664" cy="6096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03B3F"/>
              </a:buClr>
              <a:buSzPts val="2800"/>
              <a:buFont typeface="Nunito"/>
              <a:buNone/>
            </a:pPr>
            <a:r>
              <a:rPr lang="en-US" sz="2800" b="0" i="0" u="none" strike="noStrike" cap="none" dirty="0">
                <a:solidFill>
                  <a:srgbClr val="303B3F"/>
                </a:solidFill>
                <a:latin typeface="Nunito"/>
                <a:ea typeface="Nunito"/>
                <a:cs typeface="Nunito"/>
                <a:sym typeface="Nunito"/>
              </a:rPr>
              <a:t>ALFA</a:t>
            </a:r>
          </a:p>
        </p:txBody>
      </p:sp>
      <p:sp>
        <p:nvSpPr>
          <p:cNvPr id="21" name="Google Shape;107;p2">
            <a:extLst>
              <a:ext uri="{FF2B5EF4-FFF2-40B4-BE49-F238E27FC236}">
                <a16:creationId xmlns:a16="http://schemas.microsoft.com/office/drawing/2014/main" id="{16E88662-A268-4BE6-B8CC-7C0AA9969D6A}"/>
              </a:ext>
            </a:extLst>
          </p:cNvPr>
          <p:cNvSpPr txBox="1"/>
          <p:nvPr/>
        </p:nvSpPr>
        <p:spPr>
          <a:xfrm>
            <a:off x="5236789" y="2169679"/>
            <a:ext cx="868502" cy="51435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8498A0"/>
              </a:buClr>
              <a:buSzPts val="3600"/>
              <a:buFont typeface="Nunito"/>
              <a:buNone/>
            </a:pPr>
            <a:r>
              <a:rPr lang="en-US" sz="3600" b="1" i="0" u="none" strike="noStrike" cap="none" dirty="0">
                <a:solidFill>
                  <a:srgbClr val="8498A0"/>
                </a:solidFill>
                <a:latin typeface="Nunito"/>
                <a:ea typeface="Nunito"/>
                <a:cs typeface="Nunito"/>
                <a:sym typeface="Nunito"/>
              </a:rPr>
              <a:t>02</a:t>
            </a:r>
            <a:endParaRPr sz="3600" b="1" i="0" u="none" strike="noStrike" cap="none" dirty="0">
              <a:solidFill>
                <a:srgbClr val="8498A0"/>
              </a:solidFill>
              <a:latin typeface="Nunito"/>
              <a:ea typeface="Nunito"/>
              <a:cs typeface="Nunito"/>
              <a:sym typeface="Nuni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35"/>
        <p:cNvGrpSpPr/>
        <p:nvPr/>
      </p:nvGrpSpPr>
      <p:grpSpPr>
        <a:xfrm>
          <a:off x="0" y="0"/>
          <a:ext cx="0" cy="0"/>
          <a:chOff x="0" y="0"/>
          <a:chExt cx="0" cy="0"/>
        </a:xfrm>
      </p:grpSpPr>
      <p:sp>
        <p:nvSpPr>
          <p:cNvPr id="136" name="Google Shape;136;p5"/>
          <p:cNvSpPr txBox="1"/>
          <p:nvPr/>
        </p:nvSpPr>
        <p:spPr>
          <a:xfrm>
            <a:off x="0" y="241301"/>
            <a:ext cx="12192000" cy="687298"/>
          </a:xfrm>
          <a:prstGeom prst="rect">
            <a:avLst/>
          </a:prstGeom>
          <a:noFill/>
          <a:ln>
            <a:noFill/>
          </a:ln>
        </p:spPr>
        <p:txBody>
          <a:bodyPr spcFirstLastPara="1" wrap="square" lIns="91425" tIns="45700" rIns="91425" bIns="45700" anchor="b" anchorCtr="0">
            <a:normAutofit/>
          </a:bodyPr>
          <a:lstStyle/>
          <a:p>
            <a:pPr marL="0" marR="0" lvl="0" indent="0" algn="ctr" rtl="0">
              <a:lnSpc>
                <a:spcPct val="90000"/>
              </a:lnSpc>
              <a:spcBef>
                <a:spcPts val="0"/>
              </a:spcBef>
              <a:spcAft>
                <a:spcPts val="0"/>
              </a:spcAft>
              <a:buClr>
                <a:srgbClr val="303B3F"/>
              </a:buClr>
              <a:buSzPts val="2800"/>
              <a:buFont typeface="Nunito"/>
              <a:buNone/>
            </a:pPr>
            <a:r>
              <a:rPr lang="pt-PT" sz="4000" b="1" i="0" u="none" strike="noStrike" cap="none" dirty="0">
                <a:solidFill>
                  <a:srgbClr val="303B3F"/>
                </a:solidFill>
                <a:latin typeface="Nunito"/>
                <a:ea typeface="Nunito"/>
                <a:cs typeface="Nunito"/>
                <a:sym typeface="Nunito"/>
              </a:rPr>
              <a:t>PCC – </a:t>
            </a:r>
            <a:r>
              <a:rPr lang="pt-PT" sz="4000" b="1" dirty="0" err="1">
                <a:solidFill>
                  <a:srgbClr val="1694B2"/>
                </a:solidFill>
                <a:latin typeface="Nunito"/>
                <a:sym typeface="Nunito"/>
              </a:rPr>
              <a:t>Point</a:t>
            </a:r>
            <a:r>
              <a:rPr lang="pt-PT" sz="4000" b="1" dirty="0">
                <a:solidFill>
                  <a:srgbClr val="1694B2"/>
                </a:solidFill>
                <a:latin typeface="Nunito"/>
                <a:sym typeface="Nunito"/>
              </a:rPr>
              <a:t> </a:t>
            </a:r>
            <a:r>
              <a:rPr lang="pt-PT" sz="4000" b="1" dirty="0" err="1">
                <a:solidFill>
                  <a:srgbClr val="1694B2"/>
                </a:solidFill>
                <a:latin typeface="Nunito"/>
                <a:sym typeface="Nunito"/>
              </a:rPr>
              <a:t>Cloud</a:t>
            </a:r>
            <a:r>
              <a:rPr lang="pt-PT" sz="4000" b="1" dirty="0">
                <a:solidFill>
                  <a:srgbClr val="1694B2"/>
                </a:solidFill>
                <a:latin typeface="Nunito"/>
                <a:sym typeface="Nunito"/>
              </a:rPr>
              <a:t> Compression</a:t>
            </a:r>
            <a:endParaRPr lang="pt-PT" sz="4000" b="1" dirty="0">
              <a:solidFill>
                <a:srgbClr val="1694B2"/>
              </a:solidFill>
              <a:latin typeface="Nunito"/>
            </a:endParaRPr>
          </a:p>
        </p:txBody>
      </p:sp>
      <p:sp>
        <p:nvSpPr>
          <p:cNvPr id="137" name="Google Shape;137;p5"/>
          <p:cNvSpPr txBox="1"/>
          <p:nvPr/>
        </p:nvSpPr>
        <p:spPr>
          <a:xfrm>
            <a:off x="0" y="6507793"/>
            <a:ext cx="12192000" cy="219075"/>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rgbClr val="8498A0"/>
              </a:buClr>
              <a:buSzPts val="1200"/>
              <a:buFont typeface="Nunito"/>
              <a:buNone/>
            </a:pPr>
            <a:fld id="{00000000-1234-1234-1234-123412341234}" type="slidenum">
              <a:rPr lang="en-US" sz="1200">
                <a:solidFill>
                  <a:srgbClr val="8498A0"/>
                </a:solidFill>
                <a:latin typeface="Nunito"/>
                <a:ea typeface="Nunito"/>
                <a:cs typeface="Nunito"/>
                <a:sym typeface="Nunito"/>
              </a:rPr>
              <a:t>15</a:t>
            </a:fld>
            <a:endParaRPr sz="1200">
              <a:solidFill>
                <a:srgbClr val="8498A0"/>
              </a:solidFill>
              <a:latin typeface="Nunito"/>
              <a:ea typeface="Nunito"/>
              <a:cs typeface="Nunito"/>
              <a:sym typeface="Nunito"/>
            </a:endParaRPr>
          </a:p>
        </p:txBody>
      </p:sp>
      <p:sp>
        <p:nvSpPr>
          <p:cNvPr id="140" name="Google Shape;140;p5"/>
          <p:cNvSpPr/>
          <p:nvPr/>
        </p:nvSpPr>
        <p:spPr>
          <a:xfrm>
            <a:off x="-2" y="1467289"/>
            <a:ext cx="12192000" cy="3083441"/>
          </a:xfrm>
          <a:prstGeom prst="rect">
            <a:avLst/>
          </a:prstGeom>
          <a:solidFill>
            <a:srgbClr val="8498A0">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1" name="Google Shape;141;p5"/>
          <p:cNvSpPr/>
          <p:nvPr/>
        </p:nvSpPr>
        <p:spPr>
          <a:xfrm>
            <a:off x="361507" y="1467289"/>
            <a:ext cx="3785191" cy="4742125"/>
          </a:xfrm>
          <a:prstGeom prst="rect">
            <a:avLst/>
          </a:prstGeom>
          <a:solidFill>
            <a:srgbClr val="303B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3" name="Google Shape;143;p5"/>
          <p:cNvSpPr txBox="1"/>
          <p:nvPr/>
        </p:nvSpPr>
        <p:spPr>
          <a:xfrm>
            <a:off x="361506" y="1467289"/>
            <a:ext cx="3785191" cy="4742126"/>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700"/>
              <a:buFont typeface="Nunito"/>
              <a:buNone/>
            </a:pPr>
            <a:r>
              <a:rPr lang="en-US" sz="1700" b="1">
                <a:solidFill>
                  <a:schemeClr val="lt1"/>
                </a:solidFill>
                <a:latin typeface="Nunito"/>
                <a:ea typeface="Nunito"/>
                <a:cs typeface="Nunito"/>
                <a:sym typeface="Nunito"/>
              </a:rPr>
              <a:t>“...”</a:t>
            </a:r>
            <a:endParaRPr/>
          </a:p>
        </p:txBody>
      </p:sp>
      <p:sp>
        <p:nvSpPr>
          <p:cNvPr id="12" name="TextBox 15">
            <a:extLst>
              <a:ext uri="{FF2B5EF4-FFF2-40B4-BE49-F238E27FC236}">
                <a16:creationId xmlns:a16="http://schemas.microsoft.com/office/drawing/2014/main" id="{2DA5546C-C84B-4E15-8A31-32E72438490A}"/>
              </a:ext>
            </a:extLst>
          </p:cNvPr>
          <p:cNvSpPr txBox="1"/>
          <p:nvPr/>
        </p:nvSpPr>
        <p:spPr>
          <a:xfrm>
            <a:off x="521845" y="6392562"/>
            <a:ext cx="1301578" cy="400110"/>
          </a:xfrm>
          <a:prstGeom prst="rect">
            <a:avLst/>
          </a:prstGeom>
          <a:noFill/>
        </p:spPr>
        <p:txBody>
          <a:bodyPr wrap="square" rtlCol="0">
            <a:spAutoFit/>
          </a:bodyPr>
          <a:lstStyle/>
          <a:p>
            <a:r>
              <a:rPr lang="pt-PT" sz="2000" b="1" dirty="0">
                <a:solidFill>
                  <a:srgbClr val="303B3F"/>
                </a:solidFill>
                <a:latin typeface="Nunito" panose="00000500000000000000" pitchFamily="2" charset="0"/>
              </a:rPr>
              <a:t>ESRG</a:t>
            </a:r>
            <a:r>
              <a:rPr lang="pt-PT" sz="1600" b="1" dirty="0">
                <a:solidFill>
                  <a:srgbClr val="8498A0"/>
                </a:solidFill>
                <a:latin typeface="Nunito" panose="00000500000000000000" pitchFamily="2" charset="0"/>
              </a:rPr>
              <a:t>v3</a:t>
            </a:r>
            <a:endParaRPr lang="en-US" sz="1600" b="1" dirty="0">
              <a:solidFill>
                <a:srgbClr val="8498A0"/>
              </a:solidFill>
              <a:latin typeface="Nunito" panose="00000500000000000000" pitchFamily="2" charset="0"/>
            </a:endParaRPr>
          </a:p>
        </p:txBody>
      </p:sp>
      <p:pic>
        <p:nvPicPr>
          <p:cNvPr id="13" name="Picture 16">
            <a:extLst>
              <a:ext uri="{FF2B5EF4-FFF2-40B4-BE49-F238E27FC236}">
                <a16:creationId xmlns:a16="http://schemas.microsoft.com/office/drawing/2014/main" id="{657EA6BE-630D-475E-9C93-9DCC9762227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9772" y="6459170"/>
            <a:ext cx="232073" cy="232073"/>
          </a:xfrm>
          <a:prstGeom prst="rect">
            <a:avLst/>
          </a:prstGeom>
        </p:spPr>
      </p:pic>
      <p:pic>
        <p:nvPicPr>
          <p:cNvPr id="14" name="Picture 17">
            <a:extLst>
              <a:ext uri="{FF2B5EF4-FFF2-40B4-BE49-F238E27FC236}">
                <a16:creationId xmlns:a16="http://schemas.microsoft.com/office/drawing/2014/main" id="{C8F227FA-B751-4380-84E8-D158B5673E6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759466" y="6073819"/>
            <a:ext cx="1432534" cy="1002774"/>
          </a:xfrm>
          <a:prstGeom prst="rect">
            <a:avLst/>
          </a:prstGeom>
        </p:spPr>
      </p:pic>
      <p:sp>
        <p:nvSpPr>
          <p:cNvPr id="18" name="CaixaDeTexto 17">
            <a:extLst>
              <a:ext uri="{FF2B5EF4-FFF2-40B4-BE49-F238E27FC236}">
                <a16:creationId xmlns:a16="http://schemas.microsoft.com/office/drawing/2014/main" id="{DD27B0F6-5582-4807-97F2-DFF7164505AC}"/>
              </a:ext>
            </a:extLst>
          </p:cNvPr>
          <p:cNvSpPr txBox="1"/>
          <p:nvPr/>
        </p:nvSpPr>
        <p:spPr>
          <a:xfrm>
            <a:off x="4323424" y="1580225"/>
            <a:ext cx="7767961" cy="369332"/>
          </a:xfrm>
          <a:prstGeom prst="rect">
            <a:avLst/>
          </a:prstGeom>
          <a:noFill/>
        </p:spPr>
        <p:txBody>
          <a:bodyPr wrap="square" rtlCol="0">
            <a:spAutoFit/>
          </a:bodyPr>
          <a:lstStyle/>
          <a:p>
            <a:r>
              <a:rPr lang="pt-PT" dirty="0">
                <a:latin typeface="Nunito" pitchFamily="2" charset="0"/>
              </a:rPr>
              <a:t>Compression</a:t>
            </a:r>
            <a:endParaRPr lang="en-US" dirty="0">
              <a:latin typeface="Nunito" pitchFamily="2" charset="0"/>
            </a:endParaRPr>
          </a:p>
        </p:txBody>
      </p:sp>
    </p:spTree>
    <p:extLst>
      <p:ext uri="{BB962C8B-B14F-4D97-AF65-F5344CB8AC3E}">
        <p14:creationId xmlns:p14="http://schemas.microsoft.com/office/powerpoint/2010/main" val="10449461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135"/>
        <p:cNvGrpSpPr/>
        <p:nvPr/>
      </p:nvGrpSpPr>
      <p:grpSpPr>
        <a:xfrm>
          <a:off x="0" y="0"/>
          <a:ext cx="0" cy="0"/>
          <a:chOff x="0" y="0"/>
          <a:chExt cx="0" cy="0"/>
        </a:xfrm>
      </p:grpSpPr>
      <p:sp>
        <p:nvSpPr>
          <p:cNvPr id="136" name="Google Shape;136;p5"/>
          <p:cNvSpPr txBox="1"/>
          <p:nvPr/>
        </p:nvSpPr>
        <p:spPr>
          <a:xfrm>
            <a:off x="0" y="241301"/>
            <a:ext cx="12192000" cy="687298"/>
          </a:xfrm>
          <a:prstGeom prst="rect">
            <a:avLst/>
          </a:prstGeom>
          <a:noFill/>
          <a:ln>
            <a:noFill/>
          </a:ln>
        </p:spPr>
        <p:txBody>
          <a:bodyPr spcFirstLastPara="1" wrap="square" lIns="91425" tIns="45700" rIns="91425" bIns="45700" anchor="b" anchorCtr="0">
            <a:normAutofit/>
          </a:bodyPr>
          <a:lstStyle/>
          <a:p>
            <a:pPr marL="0" marR="0" lvl="0" indent="0" algn="ctr" rtl="0">
              <a:lnSpc>
                <a:spcPct val="90000"/>
              </a:lnSpc>
              <a:spcBef>
                <a:spcPts val="0"/>
              </a:spcBef>
              <a:spcAft>
                <a:spcPts val="0"/>
              </a:spcAft>
              <a:buClr>
                <a:srgbClr val="303B3F"/>
              </a:buClr>
              <a:buSzPts val="2800"/>
              <a:buFont typeface="Nunito"/>
              <a:buNone/>
            </a:pPr>
            <a:r>
              <a:rPr lang="pt-PT" sz="4000" b="1" i="0" u="none" strike="noStrike" cap="none" dirty="0" err="1">
                <a:solidFill>
                  <a:srgbClr val="303B3F"/>
                </a:solidFill>
                <a:latin typeface="Nunito"/>
                <a:ea typeface="Nunito"/>
                <a:cs typeface="Nunito"/>
                <a:sym typeface="Nunito"/>
              </a:rPr>
              <a:t>LiDAR</a:t>
            </a:r>
            <a:r>
              <a:rPr lang="pt-PT" sz="4000" b="1" i="0" u="none" strike="noStrike" cap="none" dirty="0">
                <a:solidFill>
                  <a:srgbClr val="303B3F"/>
                </a:solidFill>
                <a:latin typeface="Nunito"/>
                <a:ea typeface="Nunito"/>
                <a:cs typeface="Nunito"/>
                <a:sym typeface="Nunito"/>
              </a:rPr>
              <a:t> – </a:t>
            </a:r>
            <a:r>
              <a:rPr lang="pt-PT" sz="4000" b="1" dirty="0">
                <a:solidFill>
                  <a:srgbClr val="1694B2"/>
                </a:solidFill>
                <a:latin typeface="Nunito"/>
                <a:sym typeface="Nunito"/>
              </a:rPr>
              <a:t>Point-Cloud</a:t>
            </a:r>
            <a:endParaRPr lang="pt-PT" sz="4000" b="1" dirty="0">
              <a:solidFill>
                <a:srgbClr val="1694B2"/>
              </a:solidFill>
              <a:latin typeface="Nunito"/>
            </a:endParaRPr>
          </a:p>
        </p:txBody>
      </p:sp>
      <p:sp>
        <p:nvSpPr>
          <p:cNvPr id="137" name="Google Shape;137;p5"/>
          <p:cNvSpPr txBox="1"/>
          <p:nvPr/>
        </p:nvSpPr>
        <p:spPr>
          <a:xfrm>
            <a:off x="0" y="6507793"/>
            <a:ext cx="12192000" cy="219075"/>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rgbClr val="8498A0"/>
              </a:buClr>
              <a:buSzPts val="1200"/>
              <a:buFont typeface="Nunito"/>
              <a:buNone/>
            </a:pPr>
            <a:fld id="{00000000-1234-1234-1234-123412341234}" type="slidenum">
              <a:rPr lang="en-US" sz="1200">
                <a:solidFill>
                  <a:srgbClr val="8498A0"/>
                </a:solidFill>
                <a:latin typeface="Nunito"/>
                <a:ea typeface="Nunito"/>
                <a:cs typeface="Nunito"/>
                <a:sym typeface="Nunito"/>
              </a:rPr>
              <a:t>16</a:t>
            </a:fld>
            <a:endParaRPr sz="1200">
              <a:solidFill>
                <a:srgbClr val="8498A0"/>
              </a:solidFill>
              <a:latin typeface="Nunito"/>
              <a:ea typeface="Nunito"/>
              <a:cs typeface="Nunito"/>
              <a:sym typeface="Nunito"/>
            </a:endParaRPr>
          </a:p>
        </p:txBody>
      </p:sp>
      <p:sp>
        <p:nvSpPr>
          <p:cNvPr id="140" name="Google Shape;140;p5"/>
          <p:cNvSpPr/>
          <p:nvPr/>
        </p:nvSpPr>
        <p:spPr>
          <a:xfrm>
            <a:off x="-2" y="1467289"/>
            <a:ext cx="12192000" cy="3083441"/>
          </a:xfrm>
          <a:prstGeom prst="rect">
            <a:avLst/>
          </a:prstGeom>
          <a:solidFill>
            <a:srgbClr val="8498A0">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1" name="Google Shape;141;p5"/>
          <p:cNvSpPr/>
          <p:nvPr/>
        </p:nvSpPr>
        <p:spPr>
          <a:xfrm>
            <a:off x="361507" y="1467289"/>
            <a:ext cx="3785191" cy="4742125"/>
          </a:xfrm>
          <a:prstGeom prst="rect">
            <a:avLst/>
          </a:prstGeom>
          <a:solidFill>
            <a:srgbClr val="303B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3" name="Google Shape;143;p5"/>
          <p:cNvSpPr txBox="1"/>
          <p:nvPr/>
        </p:nvSpPr>
        <p:spPr>
          <a:xfrm>
            <a:off x="361506" y="1467289"/>
            <a:ext cx="3785191" cy="4742126"/>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700"/>
              <a:buFont typeface="Nunito"/>
              <a:buNone/>
            </a:pPr>
            <a:endParaRPr dirty="0"/>
          </a:p>
        </p:txBody>
      </p:sp>
      <p:sp>
        <p:nvSpPr>
          <p:cNvPr id="12" name="TextBox 15">
            <a:extLst>
              <a:ext uri="{FF2B5EF4-FFF2-40B4-BE49-F238E27FC236}">
                <a16:creationId xmlns:a16="http://schemas.microsoft.com/office/drawing/2014/main" id="{2DA5546C-C84B-4E15-8A31-32E72438490A}"/>
              </a:ext>
            </a:extLst>
          </p:cNvPr>
          <p:cNvSpPr txBox="1"/>
          <p:nvPr/>
        </p:nvSpPr>
        <p:spPr>
          <a:xfrm>
            <a:off x="521845" y="6392562"/>
            <a:ext cx="1301578" cy="400110"/>
          </a:xfrm>
          <a:prstGeom prst="rect">
            <a:avLst/>
          </a:prstGeom>
          <a:noFill/>
        </p:spPr>
        <p:txBody>
          <a:bodyPr wrap="square" rtlCol="0">
            <a:spAutoFit/>
          </a:bodyPr>
          <a:lstStyle/>
          <a:p>
            <a:r>
              <a:rPr lang="pt-PT" sz="2000" b="1" dirty="0">
                <a:solidFill>
                  <a:srgbClr val="303B3F"/>
                </a:solidFill>
                <a:latin typeface="Nunito" panose="00000500000000000000" pitchFamily="2" charset="0"/>
              </a:rPr>
              <a:t>ESRG</a:t>
            </a:r>
            <a:r>
              <a:rPr lang="pt-PT" sz="1600" b="1" dirty="0">
                <a:solidFill>
                  <a:srgbClr val="8498A0"/>
                </a:solidFill>
                <a:latin typeface="Nunito" panose="00000500000000000000" pitchFamily="2" charset="0"/>
              </a:rPr>
              <a:t>v3</a:t>
            </a:r>
            <a:endParaRPr lang="en-US" sz="1600" b="1" dirty="0">
              <a:solidFill>
                <a:srgbClr val="8498A0"/>
              </a:solidFill>
              <a:latin typeface="Nunito" panose="00000500000000000000" pitchFamily="2" charset="0"/>
            </a:endParaRPr>
          </a:p>
        </p:txBody>
      </p:sp>
      <p:pic>
        <p:nvPicPr>
          <p:cNvPr id="13" name="Picture 16">
            <a:extLst>
              <a:ext uri="{FF2B5EF4-FFF2-40B4-BE49-F238E27FC236}">
                <a16:creationId xmlns:a16="http://schemas.microsoft.com/office/drawing/2014/main" id="{657EA6BE-630D-475E-9C93-9DCC9762227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9772" y="6459170"/>
            <a:ext cx="232073" cy="232073"/>
          </a:xfrm>
          <a:prstGeom prst="rect">
            <a:avLst/>
          </a:prstGeom>
        </p:spPr>
      </p:pic>
      <p:pic>
        <p:nvPicPr>
          <p:cNvPr id="14" name="Picture 17">
            <a:extLst>
              <a:ext uri="{FF2B5EF4-FFF2-40B4-BE49-F238E27FC236}">
                <a16:creationId xmlns:a16="http://schemas.microsoft.com/office/drawing/2014/main" id="{C8F227FA-B751-4380-84E8-D158B5673E6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759466" y="6073819"/>
            <a:ext cx="1432534" cy="1002774"/>
          </a:xfrm>
          <a:prstGeom prst="rect">
            <a:avLst/>
          </a:prstGeom>
        </p:spPr>
      </p:pic>
      <p:pic>
        <p:nvPicPr>
          <p:cNvPr id="16" name="Imagem 15">
            <a:extLst>
              <a:ext uri="{FF2B5EF4-FFF2-40B4-BE49-F238E27FC236}">
                <a16:creationId xmlns:a16="http://schemas.microsoft.com/office/drawing/2014/main" id="{87966ED8-D97E-4549-BC1D-47FE07BF9220}"/>
              </a:ext>
            </a:extLst>
          </p:cNvPr>
          <p:cNvPicPr>
            <a:picLocks noChangeAspect="1"/>
          </p:cNvPicPr>
          <p:nvPr/>
        </p:nvPicPr>
        <p:blipFill>
          <a:blip r:embed="rId5"/>
          <a:stretch>
            <a:fillRect/>
          </a:stretch>
        </p:blipFill>
        <p:spPr>
          <a:xfrm>
            <a:off x="366947" y="1468707"/>
            <a:ext cx="3770890" cy="2168262"/>
          </a:xfrm>
          <a:prstGeom prst="rect">
            <a:avLst/>
          </a:prstGeom>
        </p:spPr>
      </p:pic>
      <p:pic>
        <p:nvPicPr>
          <p:cNvPr id="18" name="Marcador de Posição de Conteúdo 6">
            <a:extLst>
              <a:ext uri="{FF2B5EF4-FFF2-40B4-BE49-F238E27FC236}">
                <a16:creationId xmlns:a16="http://schemas.microsoft.com/office/drawing/2014/main" id="{C5E8DF13-33B1-46CC-941F-0C9E68129CD0}"/>
              </a:ext>
            </a:extLst>
          </p:cNvPr>
          <p:cNvPicPr>
            <a:picLocks noChangeAspect="1"/>
          </p:cNvPicPr>
          <p:nvPr/>
        </p:nvPicPr>
        <p:blipFill>
          <a:blip r:embed="rId6"/>
          <a:stretch>
            <a:fillRect/>
          </a:stretch>
        </p:blipFill>
        <p:spPr>
          <a:xfrm>
            <a:off x="367280" y="4079652"/>
            <a:ext cx="3773641" cy="2122673"/>
          </a:xfrm>
          <a:prstGeom prst="rect">
            <a:avLst/>
          </a:prstGeom>
        </p:spPr>
      </p:pic>
      <p:sp>
        <p:nvSpPr>
          <p:cNvPr id="19" name="CaixaDeTexto 18">
            <a:extLst>
              <a:ext uri="{FF2B5EF4-FFF2-40B4-BE49-F238E27FC236}">
                <a16:creationId xmlns:a16="http://schemas.microsoft.com/office/drawing/2014/main" id="{8D616E6D-F0D5-4E91-BDD7-722294BF44E6}"/>
              </a:ext>
            </a:extLst>
          </p:cNvPr>
          <p:cNvSpPr txBox="1"/>
          <p:nvPr/>
        </p:nvSpPr>
        <p:spPr>
          <a:xfrm>
            <a:off x="4323424" y="1580225"/>
            <a:ext cx="7868574" cy="2862322"/>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Nunito" pitchFamily="2" charset="0"/>
              </a:rPr>
              <a:t>Set of individual 3D points.</a:t>
            </a:r>
          </a:p>
          <a:p>
            <a:pPr marL="285750" indent="-285750">
              <a:buFont typeface="Arial" panose="020B0604020202020204" pitchFamily="34" charset="0"/>
              <a:buChar char="•"/>
            </a:pPr>
            <a:endParaRPr lang="en-US" sz="2000" dirty="0">
              <a:latin typeface="Nunito" pitchFamily="2" charset="0"/>
            </a:endParaRPr>
          </a:p>
          <a:p>
            <a:pPr marL="285750" indent="-285750">
              <a:buFont typeface="Arial" panose="020B0604020202020204" pitchFamily="34" charset="0"/>
              <a:buChar char="•"/>
            </a:pPr>
            <a:r>
              <a:rPr lang="en-US" sz="2000" dirty="0">
                <a:latin typeface="Nunito" pitchFamily="2" charset="0"/>
              </a:rPr>
              <a:t>Each point, in addition to having a 3D (x, </a:t>
            </a:r>
            <a:r>
              <a:rPr lang="en-US" sz="2000" dirty="0" err="1">
                <a:latin typeface="Nunito" pitchFamily="2" charset="0"/>
              </a:rPr>
              <a:t>y,z</a:t>
            </a:r>
            <a:r>
              <a:rPr lang="en-US" sz="2000" dirty="0">
                <a:latin typeface="Nunito" pitchFamily="2" charset="0"/>
              </a:rPr>
              <a:t>) position, i.e., spatial attribute, may also contain several other attributes such as color, reflectance, surface normal, etc.</a:t>
            </a:r>
          </a:p>
          <a:p>
            <a:pPr marL="285750" indent="-285750">
              <a:buFont typeface="Arial" panose="020B0604020202020204" pitchFamily="34" charset="0"/>
              <a:buChar char="•"/>
            </a:pPr>
            <a:endParaRPr lang="en-US" sz="2000" dirty="0">
              <a:latin typeface="Nunito" pitchFamily="2" charset="0"/>
            </a:endParaRPr>
          </a:p>
          <a:p>
            <a:pPr marL="285750" indent="-285750">
              <a:buFont typeface="Arial" panose="020B0604020202020204" pitchFamily="34" charset="0"/>
              <a:buChar char="•"/>
            </a:pPr>
            <a:r>
              <a:rPr lang="en-US" sz="2000" dirty="0">
                <a:latin typeface="Nunito" pitchFamily="2" charset="0"/>
              </a:rPr>
              <a:t>There are no spatial connections or ordering relations specified among the individual points.</a:t>
            </a:r>
          </a:p>
          <a:p>
            <a:pPr algn="l"/>
            <a:endParaRPr lang="en-US" sz="2000" dirty="0">
              <a:latin typeface="Nunito" pitchFamily="2" charset="0"/>
            </a:endParaRPr>
          </a:p>
        </p:txBody>
      </p:sp>
      <p:sp>
        <p:nvSpPr>
          <p:cNvPr id="20" name="Google Shape;311;p16">
            <a:extLst>
              <a:ext uri="{FF2B5EF4-FFF2-40B4-BE49-F238E27FC236}">
                <a16:creationId xmlns:a16="http://schemas.microsoft.com/office/drawing/2014/main" id="{7BC2093A-A8B2-49EB-8FE7-0685498351A2}"/>
              </a:ext>
            </a:extLst>
          </p:cNvPr>
          <p:cNvSpPr txBox="1"/>
          <p:nvPr/>
        </p:nvSpPr>
        <p:spPr>
          <a:xfrm>
            <a:off x="6994788" y="4565701"/>
            <a:ext cx="2525845" cy="1927120"/>
          </a:xfrm>
          <a:prstGeom prst="rect">
            <a:avLst/>
          </a:prstGeom>
          <a:noFill/>
          <a:ln>
            <a:noFill/>
          </a:ln>
        </p:spPr>
        <p:txBody>
          <a:bodyPr spcFirstLastPara="1" wrap="square" lIns="91425" tIns="45700" rIns="91425" bIns="45700" anchor="t" anchorCtr="0">
            <a:noAutofit/>
          </a:bodyPr>
          <a:lstStyle/>
          <a:p>
            <a:pPr marL="0" marR="0" lvl="0" indent="0" algn="just" rtl="0">
              <a:lnSpc>
                <a:spcPct val="90000"/>
              </a:lnSpc>
              <a:spcBef>
                <a:spcPts val="0"/>
              </a:spcBef>
              <a:spcAft>
                <a:spcPts val="0"/>
              </a:spcAft>
              <a:buClr>
                <a:srgbClr val="303B3F"/>
              </a:buClr>
              <a:buSzPts val="2400"/>
              <a:buFont typeface="Nunito"/>
              <a:buNone/>
            </a:pPr>
            <a:r>
              <a:rPr lang="en-US" sz="2000" b="1" dirty="0">
                <a:solidFill>
                  <a:srgbClr val="303B3F"/>
                </a:solidFill>
                <a:latin typeface="Nunito"/>
                <a:ea typeface="Nunito"/>
                <a:cs typeface="Nunito"/>
                <a:sym typeface="Nunito"/>
              </a:rPr>
              <a:t>Applications:</a:t>
            </a:r>
            <a:endParaRPr sz="2000" dirty="0"/>
          </a:p>
          <a:p>
            <a:pPr marL="171450" indent="-171450" algn="just">
              <a:lnSpc>
                <a:spcPct val="90000"/>
              </a:lnSpc>
              <a:spcBef>
                <a:spcPts val="900"/>
              </a:spcBef>
              <a:buClr>
                <a:srgbClr val="303B3F"/>
              </a:buClr>
              <a:buSzPts val="1300"/>
              <a:buFont typeface="Noto Sans Symbols"/>
              <a:buChar char="▪"/>
            </a:pPr>
            <a:r>
              <a:rPr lang="en-US" sz="1300" b="1" dirty="0">
                <a:solidFill>
                  <a:srgbClr val="303B3F"/>
                </a:solidFill>
                <a:latin typeface="Nunito"/>
                <a:ea typeface="Nunito"/>
                <a:cs typeface="Nunito"/>
                <a:sym typeface="Nunito"/>
              </a:rPr>
              <a:t>Autonomous driving</a:t>
            </a:r>
          </a:p>
          <a:p>
            <a:pPr marL="171450" marR="0" lvl="0" indent="-171450" algn="just" rtl="0">
              <a:lnSpc>
                <a:spcPct val="90000"/>
              </a:lnSpc>
              <a:spcBef>
                <a:spcPts val="900"/>
              </a:spcBef>
              <a:spcAft>
                <a:spcPts val="0"/>
              </a:spcAft>
              <a:buClr>
                <a:srgbClr val="303B3F"/>
              </a:buClr>
              <a:buSzPts val="1300"/>
              <a:buFont typeface="Noto Sans Symbols"/>
              <a:buChar char="▪"/>
            </a:pPr>
            <a:r>
              <a:rPr lang="en-US" sz="1300" dirty="0">
                <a:solidFill>
                  <a:srgbClr val="303B3F"/>
                </a:solidFill>
                <a:latin typeface="Nunito"/>
                <a:ea typeface="Nunito"/>
                <a:cs typeface="Nunito"/>
                <a:sym typeface="Nunito"/>
              </a:rPr>
              <a:t>VR/AR</a:t>
            </a:r>
          </a:p>
          <a:p>
            <a:pPr marL="171450" marR="0" lvl="0" indent="-171450" algn="just" rtl="0">
              <a:lnSpc>
                <a:spcPct val="90000"/>
              </a:lnSpc>
              <a:spcBef>
                <a:spcPts val="900"/>
              </a:spcBef>
              <a:spcAft>
                <a:spcPts val="0"/>
              </a:spcAft>
              <a:buClr>
                <a:srgbClr val="303B3F"/>
              </a:buClr>
              <a:buSzPts val="1300"/>
              <a:buFont typeface="Noto Sans Symbols"/>
              <a:buChar char="▪"/>
            </a:pPr>
            <a:r>
              <a:rPr lang="en-US" sz="1300" dirty="0">
                <a:solidFill>
                  <a:srgbClr val="303B3F"/>
                </a:solidFill>
                <a:latin typeface="Nunito"/>
                <a:ea typeface="Nunito"/>
                <a:cs typeface="Nunito"/>
                <a:sym typeface="Nunito"/>
              </a:rPr>
              <a:t>Telecommunications</a:t>
            </a:r>
          </a:p>
          <a:p>
            <a:pPr marL="171450" marR="0" lvl="0" indent="-171450" algn="just" rtl="0">
              <a:lnSpc>
                <a:spcPct val="90000"/>
              </a:lnSpc>
              <a:spcBef>
                <a:spcPts val="900"/>
              </a:spcBef>
              <a:spcAft>
                <a:spcPts val="0"/>
              </a:spcAft>
              <a:buClr>
                <a:srgbClr val="303B3F"/>
              </a:buClr>
              <a:buSzPts val="1300"/>
              <a:buFont typeface="Noto Sans Symbols"/>
              <a:buChar char="▪"/>
            </a:pPr>
            <a:r>
              <a:rPr lang="en-US" sz="1300" dirty="0">
                <a:solidFill>
                  <a:srgbClr val="303B3F"/>
                </a:solidFill>
                <a:latin typeface="Nunito"/>
                <a:ea typeface="Nunito"/>
                <a:cs typeface="Nunito"/>
                <a:sym typeface="Nunito"/>
              </a:rPr>
              <a:t>World Heritage</a:t>
            </a:r>
          </a:p>
          <a:p>
            <a:pPr marL="171450" marR="0" lvl="0" indent="-171450" algn="just" rtl="0">
              <a:lnSpc>
                <a:spcPct val="90000"/>
              </a:lnSpc>
              <a:spcBef>
                <a:spcPts val="900"/>
              </a:spcBef>
              <a:spcAft>
                <a:spcPts val="0"/>
              </a:spcAft>
              <a:buClr>
                <a:srgbClr val="303B3F"/>
              </a:buClr>
              <a:buSzPts val="1300"/>
              <a:buFont typeface="Noto Sans Symbols"/>
              <a:buChar char="▪"/>
            </a:pPr>
            <a:r>
              <a:rPr lang="en-US" sz="1300" dirty="0">
                <a:solidFill>
                  <a:srgbClr val="303B3F"/>
                </a:solidFill>
                <a:latin typeface="Nunito"/>
                <a:ea typeface="Nunito"/>
                <a:cs typeface="Nunito"/>
                <a:sym typeface="Nunito"/>
              </a:rPr>
              <a:t>Bio-medical imagery</a:t>
            </a:r>
          </a:p>
        </p:txBody>
      </p:sp>
    </p:spTree>
    <p:extLst>
      <p:ext uri="{BB962C8B-B14F-4D97-AF65-F5344CB8AC3E}">
        <p14:creationId xmlns:p14="http://schemas.microsoft.com/office/powerpoint/2010/main" val="26466769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148"/>
        <p:cNvGrpSpPr/>
        <p:nvPr/>
      </p:nvGrpSpPr>
      <p:grpSpPr>
        <a:xfrm>
          <a:off x="0" y="0"/>
          <a:ext cx="0" cy="0"/>
          <a:chOff x="0" y="0"/>
          <a:chExt cx="0" cy="0"/>
        </a:xfrm>
      </p:grpSpPr>
      <p:sp>
        <p:nvSpPr>
          <p:cNvPr id="34" name="Google Shape;152;p6">
            <a:extLst>
              <a:ext uri="{FF2B5EF4-FFF2-40B4-BE49-F238E27FC236}">
                <a16:creationId xmlns:a16="http://schemas.microsoft.com/office/drawing/2014/main" id="{406C90A3-0D9E-4A56-A1AA-FA24D7ED513A}"/>
              </a:ext>
            </a:extLst>
          </p:cNvPr>
          <p:cNvSpPr/>
          <p:nvPr/>
        </p:nvSpPr>
        <p:spPr>
          <a:xfrm>
            <a:off x="-2" y="1447800"/>
            <a:ext cx="12192000" cy="3783737"/>
          </a:xfrm>
          <a:prstGeom prst="rect">
            <a:avLst/>
          </a:prstGeom>
          <a:solidFill>
            <a:srgbClr val="8498A0">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pt-PT" sz="1800" dirty="0">
              <a:solidFill>
                <a:schemeClr val="lt1"/>
              </a:solidFill>
              <a:latin typeface="Calibri"/>
              <a:ea typeface="Calibri"/>
              <a:cs typeface="Calibri"/>
              <a:sym typeface="Calibri"/>
            </a:endParaRPr>
          </a:p>
        </p:txBody>
      </p:sp>
      <p:sp>
        <p:nvSpPr>
          <p:cNvPr id="149" name="Google Shape;149;p6"/>
          <p:cNvSpPr txBox="1"/>
          <p:nvPr/>
        </p:nvSpPr>
        <p:spPr>
          <a:xfrm>
            <a:off x="0" y="241301"/>
            <a:ext cx="12192000" cy="687298"/>
          </a:xfrm>
          <a:prstGeom prst="rect">
            <a:avLst/>
          </a:prstGeom>
          <a:noFill/>
          <a:ln>
            <a:noFill/>
          </a:ln>
        </p:spPr>
        <p:txBody>
          <a:bodyPr spcFirstLastPara="1" wrap="square" lIns="91425" tIns="45700" rIns="91425" bIns="45700" anchor="b" anchorCtr="0">
            <a:normAutofit/>
          </a:bodyPr>
          <a:lstStyle/>
          <a:p>
            <a:pPr marL="0" marR="0" lvl="0" indent="0" algn="ctr" rtl="0">
              <a:lnSpc>
                <a:spcPct val="90000"/>
              </a:lnSpc>
              <a:spcBef>
                <a:spcPts val="0"/>
              </a:spcBef>
              <a:spcAft>
                <a:spcPts val="0"/>
              </a:spcAft>
              <a:buClr>
                <a:srgbClr val="303B3F"/>
              </a:buClr>
              <a:buSzPts val="3900"/>
              <a:buFont typeface="Nunito"/>
              <a:buNone/>
            </a:pPr>
            <a:r>
              <a:rPr lang="en-US" sz="3900" b="1" dirty="0">
                <a:solidFill>
                  <a:srgbClr val="303B3F"/>
                </a:solidFill>
                <a:highlight>
                  <a:srgbClr val="FFFF00"/>
                </a:highlight>
                <a:latin typeface="Nunito"/>
                <a:ea typeface="Nunito"/>
                <a:cs typeface="Nunito"/>
                <a:sym typeface="Nunito"/>
              </a:rPr>
              <a:t>Goals</a:t>
            </a:r>
            <a:endParaRPr sz="3900" b="1" dirty="0">
              <a:solidFill>
                <a:srgbClr val="1694B2"/>
              </a:solidFill>
              <a:highlight>
                <a:srgbClr val="FFFF00"/>
              </a:highlight>
              <a:latin typeface="Nunito"/>
            </a:endParaRPr>
          </a:p>
        </p:txBody>
      </p:sp>
      <p:sp>
        <p:nvSpPr>
          <p:cNvPr id="150" name="Google Shape;150;p6"/>
          <p:cNvSpPr txBox="1"/>
          <p:nvPr/>
        </p:nvSpPr>
        <p:spPr>
          <a:xfrm>
            <a:off x="0" y="6507793"/>
            <a:ext cx="12192000" cy="219075"/>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rgbClr val="8498A0"/>
              </a:buClr>
              <a:buSzPts val="1200"/>
              <a:buFont typeface="Nunito"/>
              <a:buNone/>
            </a:pPr>
            <a:fld id="{00000000-1234-1234-1234-123412341234}" type="slidenum">
              <a:rPr lang="en-US" sz="1200">
                <a:solidFill>
                  <a:srgbClr val="8498A0"/>
                </a:solidFill>
                <a:latin typeface="Nunito"/>
                <a:ea typeface="Nunito"/>
                <a:cs typeface="Nunito"/>
                <a:sym typeface="Nunito"/>
              </a:rPr>
              <a:t>17</a:t>
            </a:fld>
            <a:endParaRPr sz="1200">
              <a:solidFill>
                <a:srgbClr val="8498A0"/>
              </a:solidFill>
              <a:latin typeface="Nunito"/>
              <a:ea typeface="Nunito"/>
              <a:cs typeface="Nunito"/>
              <a:sym typeface="Nunito"/>
            </a:endParaRPr>
          </a:p>
        </p:txBody>
      </p:sp>
      <p:sp>
        <p:nvSpPr>
          <p:cNvPr id="10" name="TextBox 15">
            <a:extLst>
              <a:ext uri="{FF2B5EF4-FFF2-40B4-BE49-F238E27FC236}">
                <a16:creationId xmlns:a16="http://schemas.microsoft.com/office/drawing/2014/main" id="{D27FF1A7-0051-4C17-8CAA-4B9A5A199D21}"/>
              </a:ext>
            </a:extLst>
          </p:cNvPr>
          <p:cNvSpPr txBox="1"/>
          <p:nvPr/>
        </p:nvSpPr>
        <p:spPr>
          <a:xfrm>
            <a:off x="521845" y="6392562"/>
            <a:ext cx="1301578" cy="400110"/>
          </a:xfrm>
          <a:prstGeom prst="rect">
            <a:avLst/>
          </a:prstGeom>
          <a:noFill/>
        </p:spPr>
        <p:txBody>
          <a:bodyPr wrap="square" rtlCol="0">
            <a:spAutoFit/>
          </a:bodyPr>
          <a:lstStyle/>
          <a:p>
            <a:r>
              <a:rPr lang="pt-PT" sz="2000" b="1" dirty="0">
                <a:solidFill>
                  <a:srgbClr val="303B3F"/>
                </a:solidFill>
                <a:latin typeface="Nunito" panose="00000500000000000000" pitchFamily="2" charset="0"/>
              </a:rPr>
              <a:t>ESRG</a:t>
            </a:r>
            <a:r>
              <a:rPr lang="pt-PT" sz="1600" b="1" dirty="0">
                <a:solidFill>
                  <a:srgbClr val="8498A0"/>
                </a:solidFill>
                <a:latin typeface="Nunito" panose="00000500000000000000" pitchFamily="2" charset="0"/>
              </a:rPr>
              <a:t>v3</a:t>
            </a:r>
            <a:endParaRPr lang="en-US" sz="1600" b="1" dirty="0">
              <a:solidFill>
                <a:srgbClr val="8498A0"/>
              </a:solidFill>
              <a:latin typeface="Nunito" panose="00000500000000000000" pitchFamily="2" charset="0"/>
            </a:endParaRPr>
          </a:p>
        </p:txBody>
      </p:sp>
      <p:pic>
        <p:nvPicPr>
          <p:cNvPr id="12" name="Picture 16">
            <a:extLst>
              <a:ext uri="{FF2B5EF4-FFF2-40B4-BE49-F238E27FC236}">
                <a16:creationId xmlns:a16="http://schemas.microsoft.com/office/drawing/2014/main" id="{B565315E-2F2A-453C-8E1D-396E5827EC7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9772" y="6459170"/>
            <a:ext cx="232073" cy="232073"/>
          </a:xfrm>
          <a:prstGeom prst="rect">
            <a:avLst/>
          </a:prstGeom>
        </p:spPr>
      </p:pic>
      <p:pic>
        <p:nvPicPr>
          <p:cNvPr id="13" name="Picture 17">
            <a:extLst>
              <a:ext uri="{FF2B5EF4-FFF2-40B4-BE49-F238E27FC236}">
                <a16:creationId xmlns:a16="http://schemas.microsoft.com/office/drawing/2014/main" id="{7CE2CCEC-0FC6-4198-A4DC-05207BA692B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759466" y="6073819"/>
            <a:ext cx="1432534" cy="1002774"/>
          </a:xfrm>
          <a:prstGeom prst="rect">
            <a:avLst/>
          </a:prstGeom>
        </p:spPr>
      </p:pic>
      <p:sp>
        <p:nvSpPr>
          <p:cNvPr id="25" name="Google Shape;520;p28">
            <a:extLst>
              <a:ext uri="{FF2B5EF4-FFF2-40B4-BE49-F238E27FC236}">
                <a16:creationId xmlns:a16="http://schemas.microsoft.com/office/drawing/2014/main" id="{AF1EAFE8-FE56-4CA7-91BB-3742D9A9606E}"/>
              </a:ext>
            </a:extLst>
          </p:cNvPr>
          <p:cNvSpPr/>
          <p:nvPr/>
        </p:nvSpPr>
        <p:spPr>
          <a:xfrm>
            <a:off x="1349828" y="1693543"/>
            <a:ext cx="9492343" cy="810000"/>
          </a:xfrm>
          <a:prstGeom prst="roundRect">
            <a:avLst>
              <a:gd name="adj" fmla="val 0"/>
            </a:avLst>
          </a:prstGeom>
          <a:solidFill>
            <a:srgbClr val="8498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26" name="Google Shape;521;p28">
            <a:extLst>
              <a:ext uri="{FF2B5EF4-FFF2-40B4-BE49-F238E27FC236}">
                <a16:creationId xmlns:a16="http://schemas.microsoft.com/office/drawing/2014/main" id="{60EE7960-D74C-483C-B34E-A7DCB90B80C9}"/>
              </a:ext>
            </a:extLst>
          </p:cNvPr>
          <p:cNvSpPr txBox="1"/>
          <p:nvPr/>
        </p:nvSpPr>
        <p:spPr>
          <a:xfrm>
            <a:off x="1349826" y="1904978"/>
            <a:ext cx="9492340" cy="369291"/>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b="1" i="1" dirty="0">
                <a:solidFill>
                  <a:schemeClr val="lt1"/>
                </a:solidFill>
                <a:latin typeface="Nunito"/>
                <a:ea typeface="Nunito"/>
                <a:cs typeface="Nunito"/>
                <a:sym typeface="Nunito"/>
              </a:rPr>
              <a:t>Software library to enable point cloud compression in ALFA platform </a:t>
            </a:r>
          </a:p>
        </p:txBody>
      </p:sp>
      <p:sp>
        <p:nvSpPr>
          <p:cNvPr id="27" name="Google Shape;522;p28">
            <a:extLst>
              <a:ext uri="{FF2B5EF4-FFF2-40B4-BE49-F238E27FC236}">
                <a16:creationId xmlns:a16="http://schemas.microsoft.com/office/drawing/2014/main" id="{B8976A94-DA89-4355-A4D4-895708B12B52}"/>
              </a:ext>
            </a:extLst>
          </p:cNvPr>
          <p:cNvSpPr/>
          <p:nvPr/>
        </p:nvSpPr>
        <p:spPr>
          <a:xfrm>
            <a:off x="1489074" y="1795454"/>
            <a:ext cx="537936" cy="536575"/>
          </a:xfrm>
          <a:prstGeom prst="roundRect">
            <a:avLst>
              <a:gd name="adj" fmla="val 16667"/>
            </a:avLst>
          </a:prstGeom>
          <a:solidFill>
            <a:srgbClr val="1694B2"/>
          </a:solidFill>
          <a:ln w="38100" cap="flat" cmpd="sng">
            <a:solidFill>
              <a:srgbClr val="8498A0"/>
            </a:solidFill>
            <a:prstDash val="solid"/>
            <a:round/>
            <a:headEnd type="none" w="sm" len="sm"/>
            <a:tailEnd type="none" w="sm" len="sm"/>
          </a:ln>
        </p:spPr>
        <p:txBody>
          <a:bodyPr spcFirstLastPara="1" wrap="square" lIns="137150" tIns="0" rIns="91425" bIns="45700" anchor="t" anchorCtr="0">
            <a:noAutofit/>
          </a:bodyPr>
          <a:lstStyle/>
          <a:p>
            <a:pPr marL="0" marR="0" lvl="0" indent="0" algn="l" rtl="0">
              <a:spcBef>
                <a:spcPts val="0"/>
              </a:spcBef>
              <a:spcAft>
                <a:spcPts val="0"/>
              </a:spcAft>
              <a:buNone/>
            </a:pPr>
            <a:r>
              <a:rPr lang="en-US" sz="3200" b="1" dirty="0">
                <a:solidFill>
                  <a:schemeClr val="lt1"/>
                </a:solidFill>
                <a:latin typeface="Calibri"/>
                <a:ea typeface="Calibri"/>
                <a:cs typeface="Calibri"/>
                <a:sym typeface="Calibri"/>
              </a:rPr>
              <a:t>1</a:t>
            </a:r>
            <a:endParaRPr dirty="0"/>
          </a:p>
        </p:txBody>
      </p:sp>
      <p:sp>
        <p:nvSpPr>
          <p:cNvPr id="28" name="Google Shape;523;p28">
            <a:extLst>
              <a:ext uri="{FF2B5EF4-FFF2-40B4-BE49-F238E27FC236}">
                <a16:creationId xmlns:a16="http://schemas.microsoft.com/office/drawing/2014/main" id="{FA578EBE-2E68-42D9-80C4-B867BC60FB4E}"/>
              </a:ext>
            </a:extLst>
          </p:cNvPr>
          <p:cNvSpPr/>
          <p:nvPr/>
        </p:nvSpPr>
        <p:spPr>
          <a:xfrm>
            <a:off x="1349823" y="2870289"/>
            <a:ext cx="9492343" cy="808037"/>
          </a:xfrm>
          <a:prstGeom prst="roundRect">
            <a:avLst>
              <a:gd name="adj" fmla="val 0"/>
            </a:avLst>
          </a:prstGeom>
          <a:solidFill>
            <a:srgbClr val="8498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rgbClr val="FF0000"/>
              </a:solidFill>
              <a:latin typeface="Calibri"/>
              <a:ea typeface="Calibri"/>
              <a:cs typeface="Calibri"/>
              <a:sym typeface="Calibri"/>
            </a:endParaRPr>
          </a:p>
        </p:txBody>
      </p:sp>
      <p:sp>
        <p:nvSpPr>
          <p:cNvPr id="29" name="Google Shape;524;p28">
            <a:extLst>
              <a:ext uri="{FF2B5EF4-FFF2-40B4-BE49-F238E27FC236}">
                <a16:creationId xmlns:a16="http://schemas.microsoft.com/office/drawing/2014/main" id="{17F3008E-159C-4540-A71D-6A54E7FD4EFF}"/>
              </a:ext>
            </a:extLst>
          </p:cNvPr>
          <p:cNvSpPr txBox="1"/>
          <p:nvPr/>
        </p:nvSpPr>
        <p:spPr>
          <a:xfrm>
            <a:off x="1349825" y="3114551"/>
            <a:ext cx="9492341" cy="369291"/>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b="1" i="1" dirty="0">
                <a:solidFill>
                  <a:schemeClr val="lt1"/>
                </a:solidFill>
                <a:latin typeface="Nunito"/>
                <a:ea typeface="Nunito"/>
                <a:cs typeface="Nunito"/>
                <a:sym typeface="Nunito"/>
              </a:rPr>
              <a:t>Hardware extension to enable point cloud compression in ALFA platform</a:t>
            </a:r>
          </a:p>
        </p:txBody>
      </p:sp>
      <p:sp>
        <p:nvSpPr>
          <p:cNvPr id="30" name="Google Shape;525;p28">
            <a:extLst>
              <a:ext uri="{FF2B5EF4-FFF2-40B4-BE49-F238E27FC236}">
                <a16:creationId xmlns:a16="http://schemas.microsoft.com/office/drawing/2014/main" id="{27EEEC9D-2726-415D-984B-525C69A1A4F1}"/>
              </a:ext>
            </a:extLst>
          </p:cNvPr>
          <p:cNvSpPr/>
          <p:nvPr/>
        </p:nvSpPr>
        <p:spPr>
          <a:xfrm>
            <a:off x="1485008" y="3012746"/>
            <a:ext cx="542002" cy="538163"/>
          </a:xfrm>
          <a:prstGeom prst="roundRect">
            <a:avLst>
              <a:gd name="adj" fmla="val 16667"/>
            </a:avLst>
          </a:prstGeom>
          <a:solidFill>
            <a:srgbClr val="1694B2"/>
          </a:solidFill>
          <a:ln w="38100" cap="flat" cmpd="sng">
            <a:solidFill>
              <a:srgbClr val="8498A0"/>
            </a:solidFill>
            <a:prstDash val="solid"/>
            <a:round/>
            <a:headEnd type="none" w="sm" len="sm"/>
            <a:tailEnd type="none" w="sm" len="sm"/>
          </a:ln>
        </p:spPr>
        <p:txBody>
          <a:bodyPr spcFirstLastPara="1" wrap="square" lIns="137150" tIns="0" rIns="91425" bIns="45700" anchor="t" anchorCtr="0">
            <a:noAutofit/>
          </a:bodyPr>
          <a:lstStyle/>
          <a:p>
            <a:pPr marL="0" marR="0" lvl="0" indent="0" algn="l" rtl="0">
              <a:spcBef>
                <a:spcPts val="0"/>
              </a:spcBef>
              <a:spcAft>
                <a:spcPts val="0"/>
              </a:spcAft>
              <a:buNone/>
            </a:pPr>
            <a:r>
              <a:rPr lang="en-US" sz="3200" b="1" dirty="0">
                <a:solidFill>
                  <a:schemeClr val="lt1"/>
                </a:solidFill>
                <a:latin typeface="Calibri"/>
                <a:ea typeface="Calibri"/>
                <a:cs typeface="Calibri"/>
                <a:sym typeface="Calibri"/>
              </a:rPr>
              <a:t>2</a:t>
            </a:r>
            <a:endParaRPr dirty="0"/>
          </a:p>
        </p:txBody>
      </p:sp>
      <p:sp>
        <p:nvSpPr>
          <p:cNvPr id="31" name="Google Shape;526;p28">
            <a:extLst>
              <a:ext uri="{FF2B5EF4-FFF2-40B4-BE49-F238E27FC236}">
                <a16:creationId xmlns:a16="http://schemas.microsoft.com/office/drawing/2014/main" id="{D555A01F-D3C9-4542-B9C0-1F1AE595395F}"/>
              </a:ext>
            </a:extLst>
          </p:cNvPr>
          <p:cNvSpPr/>
          <p:nvPr/>
        </p:nvSpPr>
        <p:spPr>
          <a:xfrm>
            <a:off x="1349826" y="4006661"/>
            <a:ext cx="9492343" cy="810000"/>
          </a:xfrm>
          <a:prstGeom prst="roundRect">
            <a:avLst>
              <a:gd name="adj" fmla="val 0"/>
            </a:avLst>
          </a:prstGeom>
          <a:solidFill>
            <a:srgbClr val="8498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32" name="Google Shape;527;p28">
            <a:extLst>
              <a:ext uri="{FF2B5EF4-FFF2-40B4-BE49-F238E27FC236}">
                <a16:creationId xmlns:a16="http://schemas.microsoft.com/office/drawing/2014/main" id="{8695FBA4-9986-4708-9C7D-815ED0FF3546}"/>
              </a:ext>
            </a:extLst>
          </p:cNvPr>
          <p:cNvSpPr txBox="1"/>
          <p:nvPr/>
        </p:nvSpPr>
        <p:spPr>
          <a:xfrm>
            <a:off x="1349827" y="4200871"/>
            <a:ext cx="9492342" cy="369291"/>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b="1" i="1" dirty="0">
                <a:solidFill>
                  <a:schemeClr val="lt1"/>
                </a:solidFill>
                <a:latin typeface="Nunito"/>
                <a:ea typeface="Nunito"/>
                <a:cs typeface="Nunito"/>
                <a:sym typeface="Nunito"/>
              </a:rPr>
              <a:t>ALFA integration</a:t>
            </a:r>
          </a:p>
        </p:txBody>
      </p:sp>
      <p:sp>
        <p:nvSpPr>
          <p:cNvPr id="33" name="Google Shape;528;p28">
            <a:extLst>
              <a:ext uri="{FF2B5EF4-FFF2-40B4-BE49-F238E27FC236}">
                <a16:creationId xmlns:a16="http://schemas.microsoft.com/office/drawing/2014/main" id="{94F67331-69D4-47CD-9F18-E445B3D80774}"/>
              </a:ext>
            </a:extLst>
          </p:cNvPr>
          <p:cNvSpPr/>
          <p:nvPr/>
        </p:nvSpPr>
        <p:spPr>
          <a:xfrm>
            <a:off x="1497090" y="4158027"/>
            <a:ext cx="529920" cy="538163"/>
          </a:xfrm>
          <a:prstGeom prst="roundRect">
            <a:avLst>
              <a:gd name="adj" fmla="val 16667"/>
            </a:avLst>
          </a:prstGeom>
          <a:solidFill>
            <a:srgbClr val="1694B2"/>
          </a:solidFill>
          <a:ln w="38100" cap="flat" cmpd="sng">
            <a:solidFill>
              <a:srgbClr val="8498A0"/>
            </a:solidFill>
            <a:prstDash val="solid"/>
            <a:round/>
            <a:headEnd type="none" w="sm" len="sm"/>
            <a:tailEnd type="none" w="sm" len="sm"/>
          </a:ln>
        </p:spPr>
        <p:txBody>
          <a:bodyPr spcFirstLastPara="1" wrap="square" lIns="137150" tIns="0" rIns="91425" bIns="45700" anchor="t" anchorCtr="0">
            <a:noAutofit/>
          </a:bodyPr>
          <a:lstStyle/>
          <a:p>
            <a:pPr marL="0" marR="0" lvl="0" indent="0" algn="l" rtl="0">
              <a:spcBef>
                <a:spcPts val="0"/>
              </a:spcBef>
              <a:spcAft>
                <a:spcPts val="0"/>
              </a:spcAft>
              <a:buNone/>
            </a:pPr>
            <a:r>
              <a:rPr lang="en-US" sz="3200" b="1" dirty="0">
                <a:solidFill>
                  <a:schemeClr val="lt1"/>
                </a:solidFill>
                <a:latin typeface="Calibri"/>
                <a:ea typeface="Calibri"/>
                <a:cs typeface="Calibri"/>
                <a:sym typeface="Calibri"/>
              </a:rPr>
              <a:t>3</a:t>
            </a:r>
            <a:endParaRPr dirty="0"/>
          </a:p>
        </p:txBody>
      </p:sp>
    </p:spTree>
    <p:extLst>
      <p:ext uri="{BB962C8B-B14F-4D97-AF65-F5344CB8AC3E}">
        <p14:creationId xmlns:p14="http://schemas.microsoft.com/office/powerpoint/2010/main" val="26865705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07D0B0D-D462-4DC7-BEE9-E38E4ADB13E3}"/>
              </a:ext>
            </a:extLst>
          </p:cNvPr>
          <p:cNvSpPr>
            <a:spLocks noGrp="1"/>
          </p:cNvSpPr>
          <p:nvPr>
            <p:ph type="title"/>
          </p:nvPr>
        </p:nvSpPr>
        <p:spPr/>
        <p:txBody>
          <a:bodyPr/>
          <a:lstStyle/>
          <a:p>
            <a:endParaRPr lang="en-US"/>
          </a:p>
        </p:txBody>
      </p:sp>
      <p:pic>
        <p:nvPicPr>
          <p:cNvPr id="6" name="Imagem 6">
            <a:extLst>
              <a:ext uri="{FF2B5EF4-FFF2-40B4-BE49-F238E27FC236}">
                <a16:creationId xmlns:a16="http://schemas.microsoft.com/office/drawing/2014/main" id="{6CFBA1B6-D0C7-418F-B32F-A59A06EEDFF6}"/>
              </a:ext>
            </a:extLst>
          </p:cNvPr>
          <p:cNvPicPr>
            <a:picLocks noGrp="1" noChangeAspect="1"/>
          </p:cNvPicPr>
          <p:nvPr>
            <p:ph idx="1"/>
          </p:nvPr>
        </p:nvPicPr>
        <p:blipFill>
          <a:blip r:embed="rId2"/>
          <a:stretch>
            <a:fillRect/>
          </a:stretch>
        </p:blipFill>
        <p:spPr>
          <a:xfrm>
            <a:off x="6591078" y="2240720"/>
            <a:ext cx="2571750" cy="1447800"/>
          </a:xfrm>
        </p:spPr>
      </p:pic>
      <p:pic>
        <p:nvPicPr>
          <p:cNvPr id="4" name="Imagem 3">
            <a:extLst>
              <a:ext uri="{FF2B5EF4-FFF2-40B4-BE49-F238E27FC236}">
                <a16:creationId xmlns:a16="http://schemas.microsoft.com/office/drawing/2014/main" id="{3131FABE-DCEA-47F5-8967-48EAC9E1DFDC}"/>
              </a:ext>
            </a:extLst>
          </p:cNvPr>
          <p:cNvPicPr>
            <a:picLocks noChangeAspect="1"/>
          </p:cNvPicPr>
          <p:nvPr/>
        </p:nvPicPr>
        <p:blipFill>
          <a:blip r:embed="rId3"/>
          <a:stretch>
            <a:fillRect/>
          </a:stretch>
        </p:blipFill>
        <p:spPr>
          <a:xfrm>
            <a:off x="713978" y="610552"/>
            <a:ext cx="3661476" cy="3078000"/>
          </a:xfrm>
          <a:prstGeom prst="rect">
            <a:avLst/>
          </a:prstGeom>
        </p:spPr>
      </p:pic>
      <p:pic>
        <p:nvPicPr>
          <p:cNvPr id="5" name="Picture 6" descr="The Future of the Automotive Industry | Predictions for 2021">
            <a:extLst>
              <a:ext uri="{FF2B5EF4-FFF2-40B4-BE49-F238E27FC236}">
                <a16:creationId xmlns:a16="http://schemas.microsoft.com/office/drawing/2014/main" id="{2C5C9443-0938-42EB-B332-BF29C88FC52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023" y="4061634"/>
            <a:ext cx="6249976" cy="2431241"/>
          </a:xfrm>
          <a:prstGeom prst="rect">
            <a:avLst/>
          </a:prstGeom>
          <a:noFill/>
          <a:extLst>
            <a:ext uri="{909E8E84-426E-40DD-AFC4-6F175D3DCCD1}">
              <a14:hiddenFill xmlns:a14="http://schemas.microsoft.com/office/drawing/2010/main">
                <a:solidFill>
                  <a:srgbClr val="FFFFFF"/>
                </a:solidFill>
              </a14:hiddenFill>
            </a:ext>
          </a:extLst>
        </p:spPr>
      </p:pic>
      <p:pic>
        <p:nvPicPr>
          <p:cNvPr id="3" name="Imagem 6" descr="Uma imagem com texto, caminho, escuro&#10;&#10;Descrição gerada automaticamente">
            <a:extLst>
              <a:ext uri="{FF2B5EF4-FFF2-40B4-BE49-F238E27FC236}">
                <a16:creationId xmlns:a16="http://schemas.microsoft.com/office/drawing/2014/main" id="{D0A1E3EF-FF54-4F10-88A5-5293A39690C5}"/>
              </a:ext>
            </a:extLst>
          </p:cNvPr>
          <p:cNvPicPr>
            <a:picLocks noChangeAspect="1"/>
          </p:cNvPicPr>
          <p:nvPr/>
        </p:nvPicPr>
        <p:blipFill>
          <a:blip r:embed="rId5"/>
          <a:stretch>
            <a:fillRect/>
          </a:stretch>
        </p:blipFill>
        <p:spPr>
          <a:xfrm>
            <a:off x="6996023" y="3918398"/>
            <a:ext cx="2743200" cy="1954186"/>
          </a:xfrm>
          <a:prstGeom prst="rect">
            <a:avLst/>
          </a:prstGeom>
        </p:spPr>
      </p:pic>
    </p:spTree>
    <p:extLst>
      <p:ext uri="{BB962C8B-B14F-4D97-AF65-F5344CB8AC3E}">
        <p14:creationId xmlns:p14="http://schemas.microsoft.com/office/powerpoint/2010/main" val="41203784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3"/>
          <p:cNvSpPr/>
          <p:nvPr/>
        </p:nvSpPr>
        <p:spPr>
          <a:xfrm>
            <a:off x="0" y="0"/>
            <a:ext cx="12192000" cy="6858000"/>
          </a:xfrm>
          <a:prstGeom prst="rect">
            <a:avLst/>
          </a:prstGeom>
          <a:solidFill>
            <a:srgbClr val="303B3F"/>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cxnSp>
        <p:nvCxnSpPr>
          <p:cNvPr id="115" name="Google Shape;115;p3"/>
          <p:cNvCxnSpPr/>
          <p:nvPr/>
        </p:nvCxnSpPr>
        <p:spPr>
          <a:xfrm>
            <a:off x="0" y="5910943"/>
            <a:ext cx="12192000" cy="0"/>
          </a:xfrm>
          <a:prstGeom prst="straightConnector1">
            <a:avLst/>
          </a:prstGeom>
          <a:noFill/>
          <a:ln w="12700" cap="flat" cmpd="sng">
            <a:solidFill>
              <a:schemeClr val="lt1"/>
            </a:solidFill>
            <a:prstDash val="solid"/>
            <a:miter lim="800000"/>
            <a:headEnd type="none" w="sm" len="sm"/>
            <a:tailEnd type="none" w="sm" len="sm"/>
          </a:ln>
        </p:spPr>
      </p:cxnSp>
      <p:sp>
        <p:nvSpPr>
          <p:cNvPr id="116" name="Google Shape;116;p3"/>
          <p:cNvSpPr txBox="1"/>
          <p:nvPr/>
        </p:nvSpPr>
        <p:spPr>
          <a:xfrm>
            <a:off x="6968971" y="5029199"/>
            <a:ext cx="5223029" cy="881744"/>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chemeClr val="lt1"/>
              </a:buClr>
              <a:buSzPts val="4800"/>
              <a:buFont typeface="Nunito"/>
              <a:buNone/>
            </a:pPr>
            <a:r>
              <a:rPr lang="en-US" sz="4800" b="1" i="0" u="none" strike="noStrike" cap="none" dirty="0">
                <a:solidFill>
                  <a:schemeClr val="lt1"/>
                </a:solidFill>
                <a:latin typeface="Nunito"/>
                <a:ea typeface="Nunito"/>
                <a:cs typeface="Nunito"/>
                <a:sym typeface="Nunito"/>
              </a:rPr>
              <a:t>Contextualization</a:t>
            </a:r>
          </a:p>
        </p:txBody>
      </p:sp>
      <p:sp>
        <p:nvSpPr>
          <p:cNvPr id="117" name="Google Shape;117;p3"/>
          <p:cNvSpPr txBox="1"/>
          <p:nvPr/>
        </p:nvSpPr>
        <p:spPr>
          <a:xfrm>
            <a:off x="3805084" y="6003472"/>
            <a:ext cx="8386915" cy="24000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8498A0"/>
              </a:buClr>
              <a:buSzPts val="1400"/>
              <a:buFont typeface="Nunito"/>
              <a:buNone/>
            </a:pPr>
            <a:r>
              <a:rPr lang="pt-PT" sz="1400" dirty="0" err="1">
                <a:solidFill>
                  <a:srgbClr val="8498A0"/>
                </a:solidFill>
                <a:latin typeface="Nunito"/>
              </a:rPr>
              <a:t>LiDAR,Point</a:t>
            </a:r>
            <a:r>
              <a:rPr lang="pt-PT" sz="1400" dirty="0">
                <a:solidFill>
                  <a:srgbClr val="8498A0"/>
                </a:solidFill>
                <a:latin typeface="Nunito"/>
              </a:rPr>
              <a:t> </a:t>
            </a:r>
            <a:r>
              <a:rPr lang="pt-PT" sz="1400" dirty="0" err="1">
                <a:solidFill>
                  <a:srgbClr val="8498A0"/>
                </a:solidFill>
                <a:latin typeface="Nunito"/>
              </a:rPr>
              <a:t>Cloud</a:t>
            </a:r>
            <a:r>
              <a:rPr lang="pt-PT" sz="1400" dirty="0">
                <a:solidFill>
                  <a:srgbClr val="8498A0"/>
                </a:solidFill>
                <a:latin typeface="Nunito"/>
              </a:rPr>
              <a:t>, Compression…</a:t>
            </a:r>
            <a:endParaRPr sz="1400" dirty="0">
              <a:solidFill>
                <a:srgbClr val="8498A0"/>
              </a:solidFill>
              <a:latin typeface="Nuni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5"/>
          <p:cNvSpPr txBox="1"/>
          <p:nvPr/>
        </p:nvSpPr>
        <p:spPr>
          <a:xfrm>
            <a:off x="0" y="241301"/>
            <a:ext cx="12192000" cy="687298"/>
          </a:xfrm>
          <a:prstGeom prst="rect">
            <a:avLst/>
          </a:prstGeom>
          <a:noFill/>
          <a:ln>
            <a:noFill/>
          </a:ln>
        </p:spPr>
        <p:txBody>
          <a:bodyPr spcFirstLastPara="1" wrap="square" lIns="91425" tIns="45700" rIns="91425" bIns="45700" anchor="b" anchorCtr="0">
            <a:normAutofit/>
          </a:bodyPr>
          <a:lstStyle/>
          <a:p>
            <a:pPr marL="0" marR="0" lvl="0" indent="0" algn="ctr" rtl="0">
              <a:lnSpc>
                <a:spcPct val="90000"/>
              </a:lnSpc>
              <a:spcBef>
                <a:spcPts val="0"/>
              </a:spcBef>
              <a:spcAft>
                <a:spcPts val="0"/>
              </a:spcAft>
              <a:buClr>
                <a:srgbClr val="303B3F"/>
              </a:buClr>
              <a:buSzPts val="2800"/>
              <a:buFont typeface="Nunito"/>
              <a:buNone/>
            </a:pPr>
            <a:r>
              <a:rPr lang="pt-PT" sz="4000" b="1" dirty="0" err="1">
                <a:solidFill>
                  <a:srgbClr val="303B3F"/>
                </a:solidFill>
                <a:latin typeface="Nunito"/>
                <a:sym typeface="Nunito"/>
              </a:rPr>
              <a:t>LiDAR</a:t>
            </a:r>
            <a:endParaRPr lang="pt-PT" sz="4000" b="1" dirty="0" err="1">
              <a:solidFill>
                <a:srgbClr val="303B3F"/>
              </a:solidFill>
              <a:latin typeface="Nunito"/>
            </a:endParaRPr>
          </a:p>
        </p:txBody>
      </p:sp>
      <p:sp>
        <p:nvSpPr>
          <p:cNvPr id="137" name="Google Shape;137;p5"/>
          <p:cNvSpPr txBox="1"/>
          <p:nvPr/>
        </p:nvSpPr>
        <p:spPr>
          <a:xfrm>
            <a:off x="0" y="6507793"/>
            <a:ext cx="12192000" cy="219075"/>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rgbClr val="8498A0"/>
              </a:buClr>
              <a:buSzPts val="1200"/>
              <a:buFont typeface="Nunito"/>
              <a:buNone/>
            </a:pPr>
            <a:fld id="{00000000-1234-1234-1234-123412341234}" type="slidenum">
              <a:rPr lang="en-US" sz="1200">
                <a:solidFill>
                  <a:srgbClr val="8498A0"/>
                </a:solidFill>
                <a:latin typeface="Nunito"/>
                <a:ea typeface="Nunito"/>
                <a:cs typeface="Nunito"/>
                <a:sym typeface="Nunito"/>
              </a:rPr>
              <a:t>3</a:t>
            </a:fld>
            <a:endParaRPr sz="1200">
              <a:solidFill>
                <a:srgbClr val="8498A0"/>
              </a:solidFill>
              <a:latin typeface="Nunito"/>
              <a:ea typeface="Nunito"/>
              <a:cs typeface="Nunito"/>
              <a:sym typeface="Nunito"/>
            </a:endParaRPr>
          </a:p>
        </p:txBody>
      </p:sp>
      <p:sp>
        <p:nvSpPr>
          <p:cNvPr id="140" name="Google Shape;140;p5"/>
          <p:cNvSpPr/>
          <p:nvPr/>
        </p:nvSpPr>
        <p:spPr>
          <a:xfrm>
            <a:off x="-2" y="1467289"/>
            <a:ext cx="12192000" cy="3083441"/>
          </a:xfrm>
          <a:prstGeom prst="rect">
            <a:avLst/>
          </a:prstGeom>
          <a:solidFill>
            <a:srgbClr val="8498A0">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sp>
        <p:nvSpPr>
          <p:cNvPr id="141" name="Google Shape;141;p5"/>
          <p:cNvSpPr/>
          <p:nvPr/>
        </p:nvSpPr>
        <p:spPr>
          <a:xfrm>
            <a:off x="361507" y="1467289"/>
            <a:ext cx="3785191" cy="4742125"/>
          </a:xfrm>
          <a:prstGeom prst="rect">
            <a:avLst/>
          </a:prstGeom>
          <a:solidFill>
            <a:srgbClr val="303B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3" name="Google Shape;143;p5"/>
          <p:cNvSpPr txBox="1"/>
          <p:nvPr/>
        </p:nvSpPr>
        <p:spPr>
          <a:xfrm>
            <a:off x="361506" y="1467289"/>
            <a:ext cx="3785191" cy="4742126"/>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700"/>
              <a:buFont typeface="Nunito"/>
              <a:buNone/>
            </a:pPr>
            <a:endParaRPr dirty="0"/>
          </a:p>
        </p:txBody>
      </p:sp>
      <p:sp>
        <p:nvSpPr>
          <p:cNvPr id="12" name="TextBox 15">
            <a:extLst>
              <a:ext uri="{FF2B5EF4-FFF2-40B4-BE49-F238E27FC236}">
                <a16:creationId xmlns:a16="http://schemas.microsoft.com/office/drawing/2014/main" id="{2DA5546C-C84B-4E15-8A31-32E72438490A}"/>
              </a:ext>
            </a:extLst>
          </p:cNvPr>
          <p:cNvSpPr txBox="1"/>
          <p:nvPr/>
        </p:nvSpPr>
        <p:spPr>
          <a:xfrm>
            <a:off x="521845" y="6392562"/>
            <a:ext cx="1301578" cy="400110"/>
          </a:xfrm>
          <a:prstGeom prst="rect">
            <a:avLst/>
          </a:prstGeom>
          <a:noFill/>
        </p:spPr>
        <p:txBody>
          <a:bodyPr wrap="square" rtlCol="0">
            <a:spAutoFit/>
          </a:bodyPr>
          <a:lstStyle/>
          <a:p>
            <a:r>
              <a:rPr lang="pt-PT" sz="2000" b="1" dirty="0">
                <a:solidFill>
                  <a:srgbClr val="303B3F"/>
                </a:solidFill>
                <a:latin typeface="Nunito" panose="00000500000000000000" pitchFamily="2" charset="0"/>
              </a:rPr>
              <a:t>ESRG</a:t>
            </a:r>
            <a:r>
              <a:rPr lang="pt-PT" sz="1600" b="1" dirty="0">
                <a:solidFill>
                  <a:srgbClr val="8498A0"/>
                </a:solidFill>
                <a:latin typeface="Nunito" panose="00000500000000000000" pitchFamily="2" charset="0"/>
              </a:rPr>
              <a:t>v3</a:t>
            </a:r>
            <a:endParaRPr lang="en-US" sz="1600" b="1" dirty="0">
              <a:solidFill>
                <a:srgbClr val="8498A0"/>
              </a:solidFill>
              <a:latin typeface="Nunito" panose="00000500000000000000" pitchFamily="2" charset="0"/>
            </a:endParaRPr>
          </a:p>
        </p:txBody>
      </p:sp>
      <p:pic>
        <p:nvPicPr>
          <p:cNvPr id="13" name="Picture 16">
            <a:extLst>
              <a:ext uri="{FF2B5EF4-FFF2-40B4-BE49-F238E27FC236}">
                <a16:creationId xmlns:a16="http://schemas.microsoft.com/office/drawing/2014/main" id="{657EA6BE-630D-475E-9C93-9DCC9762227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89772" y="6459170"/>
            <a:ext cx="232073" cy="232073"/>
          </a:xfrm>
          <a:prstGeom prst="rect">
            <a:avLst/>
          </a:prstGeom>
        </p:spPr>
      </p:pic>
      <p:pic>
        <p:nvPicPr>
          <p:cNvPr id="14" name="Picture 17">
            <a:extLst>
              <a:ext uri="{FF2B5EF4-FFF2-40B4-BE49-F238E27FC236}">
                <a16:creationId xmlns:a16="http://schemas.microsoft.com/office/drawing/2014/main" id="{C8F227FA-B751-4380-84E8-D158B5673E6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759466" y="6073819"/>
            <a:ext cx="1432534" cy="1002774"/>
          </a:xfrm>
          <a:prstGeom prst="rect">
            <a:avLst/>
          </a:prstGeom>
        </p:spPr>
      </p:pic>
      <p:sp>
        <p:nvSpPr>
          <p:cNvPr id="4" name="CaixaDeTexto 3">
            <a:extLst>
              <a:ext uri="{FF2B5EF4-FFF2-40B4-BE49-F238E27FC236}">
                <a16:creationId xmlns:a16="http://schemas.microsoft.com/office/drawing/2014/main" id="{D7B92CC4-486F-4B52-9FE2-B16D8038EC77}"/>
              </a:ext>
            </a:extLst>
          </p:cNvPr>
          <p:cNvSpPr txBox="1"/>
          <p:nvPr/>
        </p:nvSpPr>
        <p:spPr>
          <a:xfrm>
            <a:off x="4240404" y="1580225"/>
            <a:ext cx="7951594" cy="2862322"/>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dirty="0">
                <a:latin typeface="Nunito"/>
              </a:rPr>
              <a:t>LiDAR, (Light Detection and Ranging), is used for measuring the exact distance of an object.</a:t>
            </a:r>
          </a:p>
          <a:p>
            <a:endParaRPr lang="en-US" dirty="0">
              <a:latin typeface="Nunito" pitchFamily="2" charset="0"/>
            </a:endParaRPr>
          </a:p>
          <a:p>
            <a:pPr marL="285750" indent="-285750">
              <a:buFont typeface="Arial" panose="020B0604020202020204" pitchFamily="34" charset="0"/>
              <a:buChar char="•"/>
            </a:pPr>
            <a:r>
              <a:rPr lang="en-US" dirty="0">
                <a:latin typeface="Nunito" pitchFamily="2" charset="0"/>
              </a:rPr>
              <a:t>A LiDAR system calculates how long it takes for beams of light to hit an object or surface and reflect to the laser scanner. The distance is then calculated using the velocity of light.</a:t>
            </a:r>
          </a:p>
          <a:p>
            <a:pPr marL="285750" indent="-285750">
              <a:buFont typeface="Arial" panose="020B0604020202020204" pitchFamily="34" charset="0"/>
              <a:buChar char="•"/>
            </a:pPr>
            <a:endParaRPr lang="en-US" dirty="0">
              <a:latin typeface="Nunito" pitchFamily="2" charset="0"/>
            </a:endParaRPr>
          </a:p>
          <a:p>
            <a:pPr marL="285750" indent="-285750">
              <a:buFont typeface="Arial" panose="020B0604020202020204" pitchFamily="34" charset="0"/>
              <a:buChar char="•"/>
            </a:pPr>
            <a:r>
              <a:rPr lang="en-US" dirty="0">
                <a:latin typeface="Nunito" pitchFamily="2" charset="0"/>
              </a:rPr>
              <a:t>Repeating this process millions of times per second creates a precise, real-time 3D map of the environment.</a:t>
            </a:r>
          </a:p>
          <a:p>
            <a:pPr marL="285750" indent="-285750">
              <a:buFont typeface="Arial" panose="020B0604020202020204" pitchFamily="34" charset="0"/>
              <a:buChar char="•"/>
            </a:pPr>
            <a:endParaRPr lang="en-US" dirty="0">
              <a:latin typeface="Nunito" pitchFamily="2" charset="0"/>
            </a:endParaRPr>
          </a:p>
        </p:txBody>
      </p:sp>
      <p:pic>
        <p:nvPicPr>
          <p:cNvPr id="2" name="What-is-Lidar-video">
            <a:hlinkClick r:id="" action="ppaction://media"/>
            <a:extLst>
              <a:ext uri="{FF2B5EF4-FFF2-40B4-BE49-F238E27FC236}">
                <a16:creationId xmlns:a16="http://schemas.microsoft.com/office/drawing/2014/main" id="{378C6998-678C-4CD4-B1DD-4C4798FD92EC}"/>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363179" y="1952472"/>
            <a:ext cx="3771757" cy="3771757"/>
          </a:xfrm>
          <a:prstGeom prst="rect">
            <a:avLst/>
          </a:prstGeom>
        </p:spPr>
      </p:pic>
      <p:pic>
        <p:nvPicPr>
          <p:cNvPr id="15" name="Imagem 14">
            <a:extLst>
              <a:ext uri="{FF2B5EF4-FFF2-40B4-BE49-F238E27FC236}">
                <a16:creationId xmlns:a16="http://schemas.microsoft.com/office/drawing/2014/main" id="{1B44E1A1-3EB5-47C5-B5DF-7B5B7059DC72}"/>
              </a:ext>
            </a:extLst>
          </p:cNvPr>
          <p:cNvPicPr>
            <a:picLocks noChangeAspect="1"/>
          </p:cNvPicPr>
          <p:nvPr/>
        </p:nvPicPr>
        <p:blipFill>
          <a:blip r:embed="rId8"/>
          <a:stretch>
            <a:fillRect/>
          </a:stretch>
        </p:blipFill>
        <p:spPr>
          <a:xfrm>
            <a:off x="7763204" y="4542364"/>
            <a:ext cx="2179785" cy="2148879"/>
          </a:xfrm>
          <a:prstGeom prst="rect">
            <a:avLst/>
          </a:prstGeom>
        </p:spPr>
      </p:pic>
      <p:sp>
        <p:nvSpPr>
          <p:cNvPr id="16" name="Google Shape;130;p4">
            <a:extLst>
              <a:ext uri="{FF2B5EF4-FFF2-40B4-BE49-F238E27FC236}">
                <a16:creationId xmlns:a16="http://schemas.microsoft.com/office/drawing/2014/main" id="{072EA2E4-54BD-4976-BE1B-19BFA21966A4}"/>
              </a:ext>
            </a:extLst>
          </p:cNvPr>
          <p:cNvSpPr txBox="1"/>
          <p:nvPr/>
        </p:nvSpPr>
        <p:spPr>
          <a:xfrm>
            <a:off x="4511900" y="4644075"/>
            <a:ext cx="2631059" cy="2163155"/>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90000"/>
              </a:lnSpc>
              <a:spcBef>
                <a:spcPts val="0"/>
              </a:spcBef>
              <a:spcAft>
                <a:spcPts val="0"/>
              </a:spcAft>
              <a:buClr>
                <a:srgbClr val="303B3F"/>
              </a:buClr>
              <a:buSzPts val="2400"/>
              <a:buFont typeface="Nunito"/>
              <a:buNone/>
            </a:pPr>
            <a:r>
              <a:rPr lang="en-US" sz="2400" b="1" dirty="0">
                <a:solidFill>
                  <a:srgbClr val="303B3F"/>
                </a:solidFill>
                <a:latin typeface="Nunito"/>
                <a:ea typeface="Nunito"/>
                <a:cs typeface="Nunito"/>
                <a:sym typeface="Nunito"/>
              </a:rPr>
              <a:t>Applications</a:t>
            </a:r>
            <a:r>
              <a:rPr lang="en-US" sz="2400" b="1" u="none" dirty="0">
                <a:solidFill>
                  <a:srgbClr val="303B3F"/>
                </a:solidFill>
                <a:latin typeface="Nunito"/>
                <a:ea typeface="Nunito"/>
                <a:cs typeface="Nunito"/>
                <a:sym typeface="Nunito"/>
              </a:rPr>
              <a:t>:</a:t>
            </a:r>
            <a:endParaRPr dirty="0"/>
          </a:p>
          <a:p>
            <a:pPr marL="171450" indent="-171450" algn="just">
              <a:lnSpc>
                <a:spcPct val="90000"/>
              </a:lnSpc>
              <a:spcBef>
                <a:spcPts val="900"/>
              </a:spcBef>
              <a:buSzPts val="1300"/>
              <a:buFont typeface="Noto Sans Symbols,Sans-Serif"/>
              <a:buChar char="▪"/>
            </a:pPr>
            <a:r>
              <a:rPr lang="en-US" sz="1600" b="1" dirty="0">
                <a:solidFill>
                  <a:srgbClr val="303B3F"/>
                </a:solidFill>
                <a:latin typeface="Nunito" pitchFamily="2" charset="0"/>
                <a:sym typeface="Nunito"/>
              </a:rPr>
              <a:t>Autonomous driving</a:t>
            </a:r>
            <a:endParaRPr lang="en-US" sz="1600" dirty="0">
              <a:latin typeface="Nunito" pitchFamily="2" charset="0"/>
              <a:sym typeface="Nunito"/>
            </a:endParaRPr>
          </a:p>
          <a:p>
            <a:pPr marL="171450" indent="-171450" algn="just">
              <a:lnSpc>
                <a:spcPct val="90000"/>
              </a:lnSpc>
              <a:spcBef>
                <a:spcPts val="900"/>
              </a:spcBef>
              <a:buSzPts val="1300"/>
              <a:buFont typeface="Noto Sans Symbols,Sans-Serif"/>
              <a:buChar char="▪"/>
            </a:pPr>
            <a:r>
              <a:rPr lang="en-US" sz="1600" dirty="0">
                <a:solidFill>
                  <a:srgbClr val="303B3F"/>
                </a:solidFill>
                <a:latin typeface="Nunito" pitchFamily="2" charset="0"/>
                <a:sym typeface="Nunito"/>
              </a:rPr>
              <a:t>VR/AR</a:t>
            </a:r>
            <a:endParaRPr lang="en-US" sz="1600" dirty="0">
              <a:latin typeface="Nunito" pitchFamily="2" charset="0"/>
              <a:sym typeface="Nunito"/>
            </a:endParaRPr>
          </a:p>
          <a:p>
            <a:pPr marL="171450" indent="-171450" algn="just">
              <a:lnSpc>
                <a:spcPct val="90000"/>
              </a:lnSpc>
              <a:spcBef>
                <a:spcPts val="900"/>
              </a:spcBef>
              <a:buSzPts val="1300"/>
              <a:buFont typeface="Noto Sans Symbols,Sans-Serif"/>
              <a:buChar char="▪"/>
            </a:pPr>
            <a:r>
              <a:rPr lang="en-US" sz="1600" dirty="0">
                <a:solidFill>
                  <a:srgbClr val="303B3F"/>
                </a:solidFill>
                <a:latin typeface="Nunito" pitchFamily="2" charset="0"/>
                <a:sym typeface="Nunito"/>
              </a:rPr>
              <a:t>Telecommunications</a:t>
            </a:r>
            <a:endParaRPr lang="en-US" sz="1600" dirty="0">
              <a:latin typeface="Nunito" pitchFamily="2" charset="0"/>
              <a:sym typeface="Nunito"/>
            </a:endParaRPr>
          </a:p>
          <a:p>
            <a:pPr marL="171450" indent="-171450" algn="just">
              <a:lnSpc>
                <a:spcPct val="90000"/>
              </a:lnSpc>
              <a:spcBef>
                <a:spcPts val="900"/>
              </a:spcBef>
              <a:buSzPts val="1300"/>
              <a:buFont typeface="Noto Sans Symbols,Sans-Serif"/>
              <a:buChar char="▪"/>
            </a:pPr>
            <a:r>
              <a:rPr lang="en-US" sz="1600" dirty="0">
                <a:solidFill>
                  <a:srgbClr val="303B3F"/>
                </a:solidFill>
                <a:latin typeface="Nunito" pitchFamily="2" charset="0"/>
                <a:sym typeface="Nunito"/>
              </a:rPr>
              <a:t>World Heritage</a:t>
            </a:r>
            <a:endParaRPr lang="en-US" sz="1600" dirty="0">
              <a:latin typeface="Nunito" pitchFamily="2" charset="0"/>
              <a:sym typeface="Nunito"/>
            </a:endParaRPr>
          </a:p>
          <a:p>
            <a:pPr marL="171450" indent="-171450" algn="just">
              <a:lnSpc>
                <a:spcPct val="90000"/>
              </a:lnSpc>
              <a:spcBef>
                <a:spcPts val="900"/>
              </a:spcBef>
              <a:buSzPts val="1300"/>
              <a:buFont typeface="Noto Sans Symbols,Sans-Serif"/>
              <a:buChar char="▪"/>
            </a:pPr>
            <a:r>
              <a:rPr lang="en-US" sz="1600" dirty="0">
                <a:solidFill>
                  <a:srgbClr val="303B3F"/>
                </a:solidFill>
                <a:latin typeface="Nunito" pitchFamily="2" charset="0"/>
                <a:sym typeface="Nunito"/>
              </a:rPr>
              <a:t>Bio-medical imagery</a:t>
            </a:r>
            <a:endParaRPr lang="en-US" dirty="0">
              <a:latin typeface="Nunito" pitchFamily="2" charset="0"/>
            </a:endParaRPr>
          </a:p>
        </p:txBody>
      </p:sp>
    </p:spTree>
    <p:extLst>
      <p:ext uri="{BB962C8B-B14F-4D97-AF65-F5344CB8AC3E}">
        <p14:creationId xmlns:p14="http://schemas.microsoft.com/office/powerpoint/2010/main" val="849599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01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40" name="Google Shape;140;p5"/>
          <p:cNvSpPr/>
          <p:nvPr/>
        </p:nvSpPr>
        <p:spPr>
          <a:xfrm>
            <a:off x="0" y="1431664"/>
            <a:ext cx="12192000" cy="3083441"/>
          </a:xfrm>
          <a:prstGeom prst="rect">
            <a:avLst/>
          </a:prstGeom>
          <a:solidFill>
            <a:srgbClr val="8498A0">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1" name="Google Shape;141;p5"/>
          <p:cNvSpPr/>
          <p:nvPr/>
        </p:nvSpPr>
        <p:spPr>
          <a:xfrm>
            <a:off x="3151" y="1431664"/>
            <a:ext cx="4122194" cy="4742125"/>
          </a:xfrm>
          <a:prstGeom prst="rect">
            <a:avLst/>
          </a:prstGeom>
          <a:solidFill>
            <a:srgbClr val="303B3F"/>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endParaRPr lang="en-US" sz="1400" dirty="0">
              <a:solidFill>
                <a:schemeClr val="lt1"/>
              </a:solidFill>
              <a:latin typeface="Nunito" pitchFamily="2" charset="0"/>
              <a:ea typeface="Calibri"/>
              <a:cs typeface="Calibri"/>
              <a:sym typeface="Calibri"/>
            </a:endParaRPr>
          </a:p>
          <a:p>
            <a:pPr marL="0" marR="0" lvl="0" indent="0" algn="ctr" rtl="0">
              <a:spcBef>
                <a:spcPts val="0"/>
              </a:spcBef>
              <a:spcAft>
                <a:spcPts val="0"/>
              </a:spcAft>
              <a:buNone/>
            </a:pPr>
            <a:endParaRPr lang="en-US" sz="1400" dirty="0">
              <a:solidFill>
                <a:schemeClr val="lt1"/>
              </a:solidFill>
              <a:latin typeface="Nunito" pitchFamily="2" charset="0"/>
              <a:ea typeface="Calibri"/>
              <a:cs typeface="Calibri"/>
              <a:sym typeface="Calibri"/>
            </a:endParaRPr>
          </a:p>
          <a:p>
            <a:pPr marL="0" marR="0" lvl="0" indent="0" algn="ctr" rtl="0">
              <a:spcBef>
                <a:spcPts val="0"/>
              </a:spcBef>
              <a:spcAft>
                <a:spcPts val="0"/>
              </a:spcAft>
              <a:buNone/>
            </a:pPr>
            <a:endParaRPr lang="en-US" sz="1400" dirty="0">
              <a:solidFill>
                <a:schemeClr val="lt1"/>
              </a:solidFill>
              <a:latin typeface="Nunito" pitchFamily="2" charset="0"/>
              <a:ea typeface="Calibri"/>
              <a:cs typeface="Calibri"/>
              <a:sym typeface="Calibri"/>
            </a:endParaRPr>
          </a:p>
          <a:p>
            <a:pPr marL="0" marR="0" lvl="0" indent="0" algn="ctr" rtl="0">
              <a:spcBef>
                <a:spcPts val="0"/>
              </a:spcBef>
              <a:spcAft>
                <a:spcPts val="0"/>
              </a:spcAft>
              <a:buNone/>
            </a:pPr>
            <a:endParaRPr lang="en-US" sz="1400" dirty="0">
              <a:solidFill>
                <a:schemeClr val="lt1"/>
              </a:solidFill>
              <a:latin typeface="Nunito" pitchFamily="2" charset="0"/>
              <a:ea typeface="Calibri"/>
              <a:cs typeface="Calibri"/>
              <a:sym typeface="Calibri"/>
            </a:endParaRPr>
          </a:p>
          <a:p>
            <a:pPr marL="0" marR="0" lvl="0" indent="0" algn="ctr" rtl="0">
              <a:spcBef>
                <a:spcPts val="0"/>
              </a:spcBef>
              <a:spcAft>
                <a:spcPts val="0"/>
              </a:spcAft>
              <a:buNone/>
            </a:pPr>
            <a:endParaRPr lang="en-US" sz="1400" dirty="0">
              <a:solidFill>
                <a:schemeClr val="lt1"/>
              </a:solidFill>
              <a:latin typeface="Nunito" pitchFamily="2" charset="0"/>
              <a:ea typeface="Calibri"/>
              <a:cs typeface="Calibri"/>
              <a:sym typeface="Calibri"/>
            </a:endParaRPr>
          </a:p>
          <a:p>
            <a:pPr marL="0" marR="0" lvl="0" indent="0" algn="ctr" rtl="0">
              <a:spcBef>
                <a:spcPts val="0"/>
              </a:spcBef>
              <a:spcAft>
                <a:spcPts val="0"/>
              </a:spcAft>
              <a:buNone/>
            </a:pPr>
            <a:endParaRPr lang="en-US" sz="1400" dirty="0">
              <a:solidFill>
                <a:schemeClr val="lt1"/>
              </a:solidFill>
              <a:latin typeface="Nunito" pitchFamily="2" charset="0"/>
              <a:ea typeface="Calibri"/>
              <a:cs typeface="Calibri"/>
              <a:sym typeface="Calibri"/>
            </a:endParaRPr>
          </a:p>
          <a:p>
            <a:pPr marL="0" marR="0" lvl="0" indent="0" algn="ctr" rtl="0">
              <a:spcBef>
                <a:spcPts val="0"/>
              </a:spcBef>
              <a:spcAft>
                <a:spcPts val="0"/>
              </a:spcAft>
              <a:buNone/>
            </a:pPr>
            <a:endParaRPr lang="pt-PT" b="1" dirty="0">
              <a:solidFill>
                <a:schemeClr val="lt1"/>
              </a:solidFill>
              <a:latin typeface="Nunito" pitchFamily="2" charset="0"/>
              <a:ea typeface="Calibri"/>
              <a:cs typeface="Calibri"/>
              <a:sym typeface="Calibri"/>
            </a:endParaRPr>
          </a:p>
        </p:txBody>
      </p:sp>
      <p:sp>
        <p:nvSpPr>
          <p:cNvPr id="136" name="Google Shape;136;p5"/>
          <p:cNvSpPr txBox="1"/>
          <p:nvPr/>
        </p:nvSpPr>
        <p:spPr>
          <a:xfrm>
            <a:off x="0" y="241301"/>
            <a:ext cx="12192000" cy="687298"/>
          </a:xfrm>
          <a:prstGeom prst="rect">
            <a:avLst/>
          </a:prstGeom>
          <a:noFill/>
          <a:ln>
            <a:noFill/>
          </a:ln>
        </p:spPr>
        <p:txBody>
          <a:bodyPr spcFirstLastPara="1" wrap="square" lIns="91425" tIns="45700" rIns="91425" bIns="45700" anchor="b" anchorCtr="0">
            <a:normAutofit/>
          </a:bodyPr>
          <a:lstStyle/>
          <a:p>
            <a:pPr marL="0" marR="0" lvl="0" indent="0" algn="ctr" rtl="0">
              <a:lnSpc>
                <a:spcPct val="90000"/>
              </a:lnSpc>
              <a:spcBef>
                <a:spcPts val="0"/>
              </a:spcBef>
              <a:spcAft>
                <a:spcPts val="0"/>
              </a:spcAft>
              <a:buClr>
                <a:srgbClr val="303B3F"/>
              </a:buClr>
              <a:buSzPts val="2800"/>
              <a:buFont typeface="Nunito"/>
              <a:buNone/>
            </a:pPr>
            <a:r>
              <a:rPr lang="pt-PT" sz="4000" b="1" dirty="0" err="1">
                <a:latin typeface="Nunito"/>
                <a:sym typeface="Nunito"/>
              </a:rPr>
              <a:t>Point-Cloud</a:t>
            </a:r>
            <a:r>
              <a:rPr lang="pt-PT" sz="4000" b="1" dirty="0">
                <a:latin typeface="Nunito"/>
                <a:sym typeface="Nunito"/>
              </a:rPr>
              <a:t> </a:t>
            </a:r>
            <a:r>
              <a:rPr lang="pt-PT" sz="4000" b="1" dirty="0" err="1">
                <a:solidFill>
                  <a:srgbClr val="1694B2"/>
                </a:solidFill>
                <a:latin typeface="Nunito"/>
                <a:sym typeface="Nunito"/>
              </a:rPr>
              <a:t>Compression</a:t>
            </a:r>
            <a:endParaRPr lang="pt-PT" sz="4000" b="1" dirty="0" err="1">
              <a:solidFill>
                <a:srgbClr val="1694B2"/>
              </a:solidFill>
              <a:latin typeface="Nunito"/>
            </a:endParaRPr>
          </a:p>
        </p:txBody>
      </p:sp>
      <p:sp>
        <p:nvSpPr>
          <p:cNvPr id="137" name="Google Shape;137;p5"/>
          <p:cNvSpPr txBox="1"/>
          <p:nvPr/>
        </p:nvSpPr>
        <p:spPr>
          <a:xfrm>
            <a:off x="0" y="6507793"/>
            <a:ext cx="12192000" cy="219075"/>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rgbClr val="8498A0"/>
              </a:buClr>
              <a:buSzPts val="1200"/>
              <a:buFont typeface="Nunito"/>
              <a:buNone/>
            </a:pPr>
            <a:fld id="{00000000-1234-1234-1234-123412341234}" type="slidenum">
              <a:rPr lang="en-US" sz="1200">
                <a:solidFill>
                  <a:srgbClr val="8498A0"/>
                </a:solidFill>
                <a:latin typeface="Nunito"/>
                <a:ea typeface="Nunito"/>
                <a:cs typeface="Nunito"/>
                <a:sym typeface="Nunito"/>
              </a:rPr>
              <a:t>4</a:t>
            </a:fld>
            <a:endParaRPr sz="1200">
              <a:solidFill>
                <a:srgbClr val="8498A0"/>
              </a:solidFill>
              <a:latin typeface="Nunito"/>
              <a:ea typeface="Nunito"/>
              <a:cs typeface="Nunito"/>
              <a:sym typeface="Nunito"/>
            </a:endParaRPr>
          </a:p>
        </p:txBody>
      </p:sp>
      <p:sp>
        <p:nvSpPr>
          <p:cNvPr id="12" name="TextBox 15">
            <a:extLst>
              <a:ext uri="{FF2B5EF4-FFF2-40B4-BE49-F238E27FC236}">
                <a16:creationId xmlns:a16="http://schemas.microsoft.com/office/drawing/2014/main" id="{2DA5546C-C84B-4E15-8A31-32E72438490A}"/>
              </a:ext>
            </a:extLst>
          </p:cNvPr>
          <p:cNvSpPr txBox="1"/>
          <p:nvPr/>
        </p:nvSpPr>
        <p:spPr>
          <a:xfrm>
            <a:off x="521845" y="6392562"/>
            <a:ext cx="1301578" cy="400110"/>
          </a:xfrm>
          <a:prstGeom prst="rect">
            <a:avLst/>
          </a:prstGeom>
          <a:noFill/>
        </p:spPr>
        <p:txBody>
          <a:bodyPr wrap="square" rtlCol="0">
            <a:spAutoFit/>
          </a:bodyPr>
          <a:lstStyle/>
          <a:p>
            <a:r>
              <a:rPr lang="pt-PT" sz="2000" b="1" dirty="0">
                <a:solidFill>
                  <a:srgbClr val="303B3F"/>
                </a:solidFill>
                <a:latin typeface="Nunito" panose="00000500000000000000" pitchFamily="2" charset="0"/>
              </a:rPr>
              <a:t>ESRG</a:t>
            </a:r>
            <a:r>
              <a:rPr lang="pt-PT" sz="1600" b="1" dirty="0">
                <a:solidFill>
                  <a:srgbClr val="8498A0"/>
                </a:solidFill>
                <a:latin typeface="Nunito" panose="00000500000000000000" pitchFamily="2" charset="0"/>
              </a:rPr>
              <a:t>v3</a:t>
            </a:r>
            <a:endParaRPr lang="en-US" sz="1600" b="1" dirty="0">
              <a:solidFill>
                <a:srgbClr val="8498A0"/>
              </a:solidFill>
              <a:latin typeface="Nunito" panose="00000500000000000000" pitchFamily="2" charset="0"/>
            </a:endParaRPr>
          </a:p>
        </p:txBody>
      </p:sp>
      <p:pic>
        <p:nvPicPr>
          <p:cNvPr id="13" name="Picture 16">
            <a:extLst>
              <a:ext uri="{FF2B5EF4-FFF2-40B4-BE49-F238E27FC236}">
                <a16:creationId xmlns:a16="http://schemas.microsoft.com/office/drawing/2014/main" id="{657EA6BE-630D-475E-9C93-9DCC9762227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9772" y="6459170"/>
            <a:ext cx="232073" cy="232073"/>
          </a:xfrm>
          <a:prstGeom prst="rect">
            <a:avLst/>
          </a:prstGeom>
        </p:spPr>
      </p:pic>
      <p:pic>
        <p:nvPicPr>
          <p:cNvPr id="14" name="Picture 17">
            <a:extLst>
              <a:ext uri="{FF2B5EF4-FFF2-40B4-BE49-F238E27FC236}">
                <a16:creationId xmlns:a16="http://schemas.microsoft.com/office/drawing/2014/main" id="{C8F227FA-B751-4380-84E8-D158B5673E6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759466" y="6073819"/>
            <a:ext cx="1432534" cy="1002774"/>
          </a:xfrm>
          <a:prstGeom prst="rect">
            <a:avLst/>
          </a:prstGeom>
        </p:spPr>
      </p:pic>
      <p:sp>
        <p:nvSpPr>
          <p:cNvPr id="18" name="CaixaDeTexto 17">
            <a:extLst>
              <a:ext uri="{FF2B5EF4-FFF2-40B4-BE49-F238E27FC236}">
                <a16:creationId xmlns:a16="http://schemas.microsoft.com/office/drawing/2014/main" id="{DD27B0F6-5582-4807-97F2-DFF7164505AC}"/>
              </a:ext>
            </a:extLst>
          </p:cNvPr>
          <p:cNvSpPr txBox="1"/>
          <p:nvPr/>
        </p:nvSpPr>
        <p:spPr>
          <a:xfrm>
            <a:off x="4323424" y="1580225"/>
            <a:ext cx="7767961" cy="646331"/>
          </a:xfrm>
          <a:prstGeom prst="rect">
            <a:avLst/>
          </a:prstGeom>
          <a:noFill/>
        </p:spPr>
        <p:txBody>
          <a:bodyPr wrap="square" rtlCol="0">
            <a:spAutoFit/>
          </a:bodyPr>
          <a:lstStyle/>
          <a:p>
            <a:r>
              <a:rPr lang="en-US" dirty="0">
                <a:solidFill>
                  <a:srgbClr val="1694B2"/>
                </a:solidFill>
                <a:latin typeface="Nunito"/>
              </a:rPr>
              <a:t>Point-clouds always carry a </a:t>
            </a:r>
            <a:r>
              <a:rPr lang="en-US" b="1" dirty="0">
                <a:solidFill>
                  <a:srgbClr val="1694B2"/>
                </a:solidFill>
                <a:latin typeface="Nunito"/>
              </a:rPr>
              <a:t>huge amount </a:t>
            </a:r>
            <a:r>
              <a:rPr lang="en-US" dirty="0">
                <a:solidFill>
                  <a:srgbClr val="1694B2"/>
                </a:solidFill>
                <a:latin typeface="Nunito"/>
              </a:rPr>
              <a:t>of data</a:t>
            </a:r>
          </a:p>
          <a:p>
            <a:pPr marL="285750" indent="-285750">
              <a:buFont typeface="Arial" panose="020B0604020202020204" pitchFamily="34" charset="0"/>
              <a:buChar char="•"/>
            </a:pPr>
            <a:r>
              <a:rPr lang="en-US" dirty="0">
                <a:latin typeface="Nunito" pitchFamily="2" charset="0"/>
              </a:rPr>
              <a:t>Processing real-time point-cloud data can achieve Gbit/s.</a:t>
            </a:r>
          </a:p>
        </p:txBody>
      </p:sp>
      <p:sp>
        <p:nvSpPr>
          <p:cNvPr id="8" name="CaixaDeTexto 7">
            <a:extLst>
              <a:ext uri="{FF2B5EF4-FFF2-40B4-BE49-F238E27FC236}">
                <a16:creationId xmlns:a16="http://schemas.microsoft.com/office/drawing/2014/main" id="{FE9056DB-D6E9-440D-B551-BF2AC13B442A}"/>
              </a:ext>
            </a:extLst>
          </p:cNvPr>
          <p:cNvSpPr txBox="1"/>
          <p:nvPr/>
        </p:nvSpPr>
        <p:spPr>
          <a:xfrm>
            <a:off x="6216155" y="2923249"/>
            <a:ext cx="3982497" cy="461665"/>
          </a:xfrm>
          <a:prstGeom prst="rect">
            <a:avLst/>
          </a:prstGeom>
          <a:noFill/>
        </p:spPr>
        <p:txBody>
          <a:bodyPr wrap="square" rtlCol="0">
            <a:spAutoFit/>
          </a:bodyPr>
          <a:lstStyle/>
          <a:p>
            <a:pPr algn="ctr"/>
            <a:r>
              <a:rPr lang="pt-PT" sz="2400" b="1" dirty="0">
                <a:latin typeface="Nunito"/>
              </a:rPr>
              <a:t>COMPRESSION</a:t>
            </a:r>
            <a:endParaRPr lang="en-US" sz="2400" b="1" dirty="0">
              <a:latin typeface="Nunito"/>
            </a:endParaRPr>
          </a:p>
        </p:txBody>
      </p:sp>
      <p:sp>
        <p:nvSpPr>
          <p:cNvPr id="9" name="Seta: Para Baixo 8">
            <a:extLst>
              <a:ext uri="{FF2B5EF4-FFF2-40B4-BE49-F238E27FC236}">
                <a16:creationId xmlns:a16="http://schemas.microsoft.com/office/drawing/2014/main" id="{ADCC5A9C-785D-461F-AFFE-678C65D0105D}"/>
              </a:ext>
            </a:extLst>
          </p:cNvPr>
          <p:cNvSpPr/>
          <p:nvPr/>
        </p:nvSpPr>
        <p:spPr>
          <a:xfrm>
            <a:off x="8031558" y="2375117"/>
            <a:ext cx="351693" cy="493582"/>
          </a:xfrm>
          <a:prstGeom prst="downArrow">
            <a:avLst/>
          </a:prstGeom>
          <a:solidFill>
            <a:srgbClr val="8498A0"/>
          </a:solidFill>
          <a:ln>
            <a:solidFill>
              <a:srgbClr val="1694B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aixaDeTexto 9">
            <a:extLst>
              <a:ext uri="{FF2B5EF4-FFF2-40B4-BE49-F238E27FC236}">
                <a16:creationId xmlns:a16="http://schemas.microsoft.com/office/drawing/2014/main" id="{23DAA97D-7025-40F0-8C32-CECBA87D9C09}"/>
              </a:ext>
            </a:extLst>
          </p:cNvPr>
          <p:cNvSpPr txBox="1"/>
          <p:nvPr/>
        </p:nvSpPr>
        <p:spPr>
          <a:xfrm>
            <a:off x="4137783" y="3771555"/>
            <a:ext cx="8038630" cy="646331"/>
          </a:xfrm>
          <a:prstGeom prst="rect">
            <a:avLst/>
          </a:prstGeom>
          <a:noFill/>
        </p:spPr>
        <p:txBody>
          <a:bodyPr wrap="square" rtlCol="0">
            <a:spAutoFit/>
          </a:bodyPr>
          <a:lstStyle/>
          <a:p>
            <a:r>
              <a:rPr lang="en-US" dirty="0">
                <a:latin typeface="Nunito" pitchFamily="2" charset="0"/>
              </a:rPr>
              <a:t>Efficient compression methods are mandatory for ensuring the </a:t>
            </a:r>
            <a:r>
              <a:rPr lang="en-US" b="1" dirty="0">
                <a:latin typeface="Nunito" pitchFamily="2" charset="0"/>
              </a:rPr>
              <a:t>transmission of such data.</a:t>
            </a:r>
          </a:p>
        </p:txBody>
      </p:sp>
      <p:sp>
        <p:nvSpPr>
          <p:cNvPr id="2" name="Google Shape;130;p4">
            <a:extLst>
              <a:ext uri="{FF2B5EF4-FFF2-40B4-BE49-F238E27FC236}">
                <a16:creationId xmlns:a16="http://schemas.microsoft.com/office/drawing/2014/main" id="{6A423900-C6BA-445D-8638-A2571988730A}"/>
              </a:ext>
            </a:extLst>
          </p:cNvPr>
          <p:cNvSpPr txBox="1"/>
          <p:nvPr/>
        </p:nvSpPr>
        <p:spPr>
          <a:xfrm>
            <a:off x="4511900" y="4644075"/>
            <a:ext cx="6742509" cy="21464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90000"/>
              </a:lnSpc>
              <a:spcBef>
                <a:spcPts val="0"/>
              </a:spcBef>
              <a:spcAft>
                <a:spcPts val="0"/>
              </a:spcAft>
              <a:buClr>
                <a:srgbClr val="303B3F"/>
              </a:buClr>
              <a:buSzPts val="2400"/>
              <a:buFont typeface="Nunito"/>
              <a:buNone/>
            </a:pPr>
            <a:r>
              <a:rPr lang="en-US" sz="2400" b="1" dirty="0">
                <a:solidFill>
                  <a:srgbClr val="303B3F"/>
                </a:solidFill>
                <a:latin typeface="Nunito"/>
                <a:ea typeface="Nunito"/>
                <a:cs typeface="Nunito"/>
                <a:sym typeface="Nunito"/>
              </a:rPr>
              <a:t>Advantages</a:t>
            </a:r>
            <a:r>
              <a:rPr lang="en-US" sz="2400" b="1" u="none" dirty="0">
                <a:solidFill>
                  <a:srgbClr val="303B3F"/>
                </a:solidFill>
                <a:latin typeface="Nunito"/>
                <a:ea typeface="Nunito"/>
                <a:cs typeface="Nunito"/>
                <a:sym typeface="Nunito"/>
              </a:rPr>
              <a:t>:</a:t>
            </a:r>
            <a:endParaRPr dirty="0"/>
          </a:p>
          <a:p>
            <a:pPr marL="171450" indent="-171450" algn="just">
              <a:lnSpc>
                <a:spcPct val="90000"/>
              </a:lnSpc>
              <a:spcBef>
                <a:spcPts val="900"/>
              </a:spcBef>
              <a:buSzPts val="1300"/>
              <a:buFont typeface="Noto Sans Symbols,Sans-Serif"/>
              <a:buChar char="▪"/>
            </a:pPr>
            <a:r>
              <a:rPr lang="en-US" sz="1600" dirty="0">
                <a:solidFill>
                  <a:srgbClr val="303B3F"/>
                </a:solidFill>
                <a:latin typeface="Nunito" pitchFamily="2" charset="0"/>
              </a:rPr>
              <a:t>Reduction of data transmission time</a:t>
            </a:r>
          </a:p>
          <a:p>
            <a:pPr marL="171450" indent="-171450" algn="just">
              <a:lnSpc>
                <a:spcPct val="90000"/>
              </a:lnSpc>
              <a:spcBef>
                <a:spcPts val="900"/>
              </a:spcBef>
              <a:buSzPts val="1300"/>
              <a:buFont typeface="Noto Sans Symbols,Sans-Serif"/>
              <a:buChar char="▪"/>
            </a:pPr>
            <a:r>
              <a:rPr lang="en-US" sz="1600" dirty="0">
                <a:solidFill>
                  <a:srgbClr val="303B3F"/>
                </a:solidFill>
                <a:latin typeface="Nunito" pitchFamily="2" charset="0"/>
              </a:rPr>
              <a:t>Compressed data is read/written faster than original data.</a:t>
            </a:r>
          </a:p>
          <a:p>
            <a:pPr marL="171450" indent="-171450" algn="just">
              <a:lnSpc>
                <a:spcPct val="90000"/>
              </a:lnSpc>
              <a:spcBef>
                <a:spcPts val="900"/>
              </a:spcBef>
              <a:buSzPts val="1300"/>
              <a:buFont typeface="Noto Sans Symbols,Sans-Serif"/>
              <a:buChar char="▪"/>
            </a:pPr>
            <a:r>
              <a:rPr lang="en-US" sz="1600" dirty="0">
                <a:solidFill>
                  <a:srgbClr val="303B3F"/>
                </a:solidFill>
                <a:latin typeface="Nunito" pitchFamily="2" charset="0"/>
              </a:rPr>
              <a:t>Efficient transmission </a:t>
            </a:r>
          </a:p>
        </p:txBody>
      </p:sp>
      <p:pic>
        <p:nvPicPr>
          <p:cNvPr id="3" name="Imagem 2" descr="Uma imagem com cenário, caminho, rua, noite&#10;&#10;Descrição gerada automaticamente">
            <a:extLst>
              <a:ext uri="{FF2B5EF4-FFF2-40B4-BE49-F238E27FC236}">
                <a16:creationId xmlns:a16="http://schemas.microsoft.com/office/drawing/2014/main" id="{CB03D722-FC6D-4E39-A797-D165A56B7494}"/>
              </a:ext>
            </a:extLst>
          </p:cNvPr>
          <p:cNvPicPr>
            <a:picLocks noChangeAspect="1"/>
          </p:cNvPicPr>
          <p:nvPr/>
        </p:nvPicPr>
        <p:blipFill>
          <a:blip r:embed="rId5"/>
          <a:stretch>
            <a:fillRect/>
          </a:stretch>
        </p:blipFill>
        <p:spPr>
          <a:xfrm>
            <a:off x="-1493" y="1435212"/>
            <a:ext cx="4139276" cy="2388525"/>
          </a:xfrm>
          <a:prstGeom prst="rect">
            <a:avLst/>
          </a:prstGeom>
        </p:spPr>
      </p:pic>
      <p:pic>
        <p:nvPicPr>
          <p:cNvPr id="4" name="Marcador de Posição de Conteúdo 6" descr="Uma imagem com texto, cenário, caminho, laser&#10;&#10;Descrição gerada automaticamente">
            <a:extLst>
              <a:ext uri="{FF2B5EF4-FFF2-40B4-BE49-F238E27FC236}">
                <a16:creationId xmlns:a16="http://schemas.microsoft.com/office/drawing/2014/main" id="{B5426217-FA74-4FDC-88E1-2B4F5B1BE228}"/>
              </a:ext>
            </a:extLst>
          </p:cNvPr>
          <p:cNvPicPr>
            <a:picLocks noChangeAspect="1"/>
          </p:cNvPicPr>
          <p:nvPr/>
        </p:nvPicPr>
        <p:blipFill>
          <a:blip r:embed="rId6"/>
          <a:stretch>
            <a:fillRect/>
          </a:stretch>
        </p:blipFill>
        <p:spPr>
          <a:xfrm>
            <a:off x="6161" y="3820070"/>
            <a:ext cx="4131622" cy="2324565"/>
          </a:xfrm>
          <a:prstGeom prst="rect">
            <a:avLst/>
          </a:prstGeom>
        </p:spPr>
      </p:pic>
    </p:spTree>
    <p:extLst>
      <p:ext uri="{BB962C8B-B14F-4D97-AF65-F5344CB8AC3E}">
        <p14:creationId xmlns:p14="http://schemas.microsoft.com/office/powerpoint/2010/main" val="2124441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10" grpId="0"/>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3"/>
          <p:cNvSpPr/>
          <p:nvPr/>
        </p:nvSpPr>
        <p:spPr>
          <a:xfrm>
            <a:off x="0" y="0"/>
            <a:ext cx="12192000" cy="6858000"/>
          </a:xfrm>
          <a:prstGeom prst="rect">
            <a:avLst/>
          </a:prstGeom>
          <a:solidFill>
            <a:srgbClr val="303B3F"/>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cxnSp>
        <p:nvCxnSpPr>
          <p:cNvPr id="115" name="Google Shape;115;p3"/>
          <p:cNvCxnSpPr/>
          <p:nvPr/>
        </p:nvCxnSpPr>
        <p:spPr>
          <a:xfrm>
            <a:off x="0" y="5910943"/>
            <a:ext cx="12192000" cy="0"/>
          </a:xfrm>
          <a:prstGeom prst="straightConnector1">
            <a:avLst/>
          </a:prstGeom>
          <a:noFill/>
          <a:ln w="12700" cap="flat" cmpd="sng">
            <a:solidFill>
              <a:schemeClr val="lt1"/>
            </a:solidFill>
            <a:prstDash val="solid"/>
            <a:miter lim="800000"/>
            <a:headEnd type="none" w="sm" len="sm"/>
            <a:tailEnd type="none" w="sm" len="sm"/>
          </a:ln>
        </p:spPr>
      </p:cxnSp>
      <p:sp>
        <p:nvSpPr>
          <p:cNvPr id="116" name="Google Shape;116;p3"/>
          <p:cNvSpPr txBox="1"/>
          <p:nvPr/>
        </p:nvSpPr>
        <p:spPr>
          <a:xfrm>
            <a:off x="10227076" y="5029199"/>
            <a:ext cx="1964924" cy="881744"/>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chemeClr val="lt1"/>
              </a:buClr>
              <a:buSzPts val="4800"/>
              <a:buFont typeface="Nunito"/>
              <a:buNone/>
            </a:pPr>
            <a:r>
              <a:rPr lang="en-US" sz="4800" b="1" i="0" u="none" strike="noStrike" cap="none" dirty="0">
                <a:solidFill>
                  <a:schemeClr val="lt1"/>
                </a:solidFill>
                <a:latin typeface="Nunito"/>
                <a:ea typeface="Nunito"/>
                <a:cs typeface="Nunito"/>
                <a:sym typeface="Nunito"/>
              </a:rPr>
              <a:t>ALFA</a:t>
            </a:r>
            <a:endParaRPr dirty="0"/>
          </a:p>
        </p:txBody>
      </p:sp>
      <p:sp>
        <p:nvSpPr>
          <p:cNvPr id="117" name="Google Shape;117;p3"/>
          <p:cNvSpPr txBox="1"/>
          <p:nvPr/>
        </p:nvSpPr>
        <p:spPr>
          <a:xfrm>
            <a:off x="3805084" y="6003472"/>
            <a:ext cx="8386915" cy="24000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8498A0"/>
              </a:buClr>
              <a:buSzPts val="1400"/>
              <a:buFont typeface="Nunito"/>
              <a:buNone/>
            </a:pPr>
            <a:r>
              <a:rPr lang="pt-PT" sz="1400" dirty="0">
                <a:solidFill>
                  <a:srgbClr val="8498A0"/>
                </a:solidFill>
                <a:latin typeface="Nunito"/>
              </a:rPr>
              <a:t>Framework for Automotive</a:t>
            </a:r>
            <a:endParaRPr sz="1400" dirty="0">
              <a:solidFill>
                <a:srgbClr val="8498A0"/>
              </a:solidFill>
              <a:latin typeface="Nunito"/>
            </a:endParaRPr>
          </a:p>
        </p:txBody>
      </p:sp>
    </p:spTree>
    <p:extLst>
      <p:ext uri="{BB962C8B-B14F-4D97-AF65-F5344CB8AC3E}">
        <p14:creationId xmlns:p14="http://schemas.microsoft.com/office/powerpoint/2010/main" val="28067561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6"/>
          <p:cNvSpPr txBox="1"/>
          <p:nvPr/>
        </p:nvSpPr>
        <p:spPr>
          <a:xfrm>
            <a:off x="0" y="241301"/>
            <a:ext cx="12192000" cy="687298"/>
          </a:xfrm>
          <a:prstGeom prst="rect">
            <a:avLst/>
          </a:prstGeom>
          <a:noFill/>
          <a:ln>
            <a:noFill/>
          </a:ln>
        </p:spPr>
        <p:txBody>
          <a:bodyPr spcFirstLastPara="1" wrap="square" lIns="91425" tIns="45700" rIns="91425" bIns="45700" anchor="b" anchorCtr="0">
            <a:normAutofit fontScale="92500"/>
          </a:bodyPr>
          <a:lstStyle/>
          <a:p>
            <a:pPr marL="0" marR="0" lvl="0" indent="0" algn="ctr" rtl="0">
              <a:lnSpc>
                <a:spcPct val="90000"/>
              </a:lnSpc>
              <a:spcBef>
                <a:spcPts val="0"/>
              </a:spcBef>
              <a:spcAft>
                <a:spcPts val="0"/>
              </a:spcAft>
              <a:buClr>
                <a:srgbClr val="303B3F"/>
              </a:buClr>
              <a:buSzPts val="3900"/>
              <a:buFont typeface="Nunito"/>
              <a:buNone/>
            </a:pPr>
            <a:r>
              <a:rPr lang="en-US" sz="3900" b="1" dirty="0">
                <a:solidFill>
                  <a:srgbClr val="303B3F"/>
                </a:solidFill>
                <a:latin typeface="Nunito"/>
                <a:ea typeface="Nunito"/>
                <a:cs typeface="Nunito"/>
                <a:sym typeface="Nunito"/>
              </a:rPr>
              <a:t>ALFA –</a:t>
            </a:r>
            <a:r>
              <a:rPr lang="en-US" sz="4000" b="1" i="0" u="none" strike="noStrike" cap="none" dirty="0">
                <a:solidFill>
                  <a:srgbClr val="303B3F"/>
                </a:solidFill>
                <a:latin typeface="Nunito"/>
                <a:ea typeface="Nunito"/>
                <a:cs typeface="Nunito"/>
                <a:sym typeface="Nunito"/>
              </a:rPr>
              <a:t> </a:t>
            </a:r>
            <a:r>
              <a:rPr lang="en-US" sz="3900" b="1" dirty="0">
                <a:solidFill>
                  <a:srgbClr val="1694B2"/>
                </a:solidFill>
                <a:latin typeface="Nunito"/>
                <a:ea typeface="Nunito"/>
                <a:cs typeface="Nunito"/>
                <a:sym typeface="Nunito"/>
              </a:rPr>
              <a:t>Advanced LiDAR Framework for Automotive</a:t>
            </a:r>
            <a:endParaRPr sz="3900" b="1" dirty="0">
              <a:solidFill>
                <a:srgbClr val="1694B2"/>
              </a:solidFill>
              <a:latin typeface="Nunito"/>
            </a:endParaRPr>
          </a:p>
        </p:txBody>
      </p:sp>
      <p:sp>
        <p:nvSpPr>
          <p:cNvPr id="150" name="Google Shape;150;p6"/>
          <p:cNvSpPr txBox="1"/>
          <p:nvPr/>
        </p:nvSpPr>
        <p:spPr>
          <a:xfrm>
            <a:off x="0" y="6507793"/>
            <a:ext cx="12192000" cy="219075"/>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rgbClr val="8498A0"/>
              </a:buClr>
              <a:buSzPts val="1200"/>
              <a:buFont typeface="Nunito"/>
              <a:buNone/>
            </a:pPr>
            <a:fld id="{00000000-1234-1234-1234-123412341234}" type="slidenum">
              <a:rPr lang="en-US" sz="1200">
                <a:solidFill>
                  <a:srgbClr val="8498A0"/>
                </a:solidFill>
                <a:latin typeface="Nunito"/>
                <a:ea typeface="Nunito"/>
                <a:cs typeface="Nunito"/>
                <a:sym typeface="Nunito"/>
              </a:rPr>
              <a:t>6</a:t>
            </a:fld>
            <a:endParaRPr sz="1200">
              <a:solidFill>
                <a:srgbClr val="8498A0"/>
              </a:solidFill>
              <a:latin typeface="Nunito"/>
              <a:ea typeface="Nunito"/>
              <a:cs typeface="Nunito"/>
              <a:sym typeface="Nunito"/>
            </a:endParaRPr>
          </a:p>
        </p:txBody>
      </p:sp>
      <p:sp>
        <p:nvSpPr>
          <p:cNvPr id="152" name="Google Shape;152;p6"/>
          <p:cNvSpPr/>
          <p:nvPr/>
        </p:nvSpPr>
        <p:spPr>
          <a:xfrm>
            <a:off x="4144942" y="1475663"/>
            <a:ext cx="8047056" cy="479244"/>
          </a:xfrm>
          <a:prstGeom prst="rect">
            <a:avLst/>
          </a:prstGeom>
          <a:solidFill>
            <a:srgbClr val="8498A0">
              <a:alpha val="49803"/>
            </a:srgbClr>
          </a:solidFill>
          <a:ln>
            <a:noFill/>
          </a:ln>
        </p:spPr>
        <p:txBody>
          <a:bodyPr spcFirstLastPara="1" wrap="square" lIns="91425" tIns="45700" rIns="91425" bIns="45700" anchor="t" anchorCtr="0">
            <a:noAutofit/>
          </a:bodyPr>
          <a:lstStyle/>
          <a:p>
            <a:pPr algn="ctr"/>
            <a:r>
              <a:rPr lang="en-US">
                <a:solidFill>
                  <a:schemeClr val="lt1"/>
                </a:solidFill>
                <a:latin typeface="Calibri"/>
                <a:ea typeface="Calibri"/>
                <a:cs typeface="Calibri"/>
                <a:sym typeface="Calibri"/>
              </a:rPr>
              <a:t>             </a:t>
            </a:r>
            <a:endParaRPr lang="en-US" sz="1800">
              <a:solidFill>
                <a:schemeClr val="lt1"/>
              </a:solidFill>
              <a:latin typeface="Nunito"/>
              <a:ea typeface="Calibri"/>
              <a:cs typeface="Calibri"/>
            </a:endParaRPr>
          </a:p>
        </p:txBody>
      </p:sp>
      <p:sp>
        <p:nvSpPr>
          <p:cNvPr id="153" name="Google Shape;153;p6"/>
          <p:cNvSpPr/>
          <p:nvPr/>
        </p:nvSpPr>
        <p:spPr>
          <a:xfrm>
            <a:off x="361507" y="1467289"/>
            <a:ext cx="3785191" cy="4742125"/>
          </a:xfrm>
          <a:prstGeom prst="rect">
            <a:avLst/>
          </a:prstGeom>
          <a:solidFill>
            <a:srgbClr val="303B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5" name="Google Shape;155;p6"/>
          <p:cNvSpPr txBox="1"/>
          <p:nvPr/>
        </p:nvSpPr>
        <p:spPr>
          <a:xfrm>
            <a:off x="361506" y="1467289"/>
            <a:ext cx="3785191" cy="4742126"/>
          </a:xfrm>
          <a:prstGeom prst="rect">
            <a:avLst/>
          </a:prstGeom>
          <a:noFill/>
          <a:ln>
            <a:noFill/>
          </a:ln>
        </p:spPr>
        <p:txBody>
          <a:bodyPr spcFirstLastPara="1" wrap="square" lIns="91425" tIns="45700" rIns="91425" bIns="45700" anchor="ctr" anchorCtr="0">
            <a:noAutofit/>
          </a:bodyPr>
          <a:lstStyle/>
          <a:p>
            <a:pPr marL="285750" indent="-285750">
              <a:lnSpc>
                <a:spcPct val="100000"/>
              </a:lnSpc>
              <a:buFont typeface="Arial" panose="020B0604020202020204" pitchFamily="34" charset="0"/>
              <a:buChar char="•"/>
            </a:pPr>
            <a:r>
              <a:rPr lang="en-US" sz="1800" b="0" i="0" u="none" strike="noStrike" baseline="0" dirty="0">
                <a:solidFill>
                  <a:srgbClr val="FFFFFF"/>
                </a:solidFill>
                <a:latin typeface="Nunito" pitchFamily="2" charset="0"/>
              </a:rPr>
              <a:t>Generic</a:t>
            </a:r>
            <a:r>
              <a:rPr lang="pt-PT" sz="1800" b="0" i="0" u="none" strike="noStrike" baseline="0" dirty="0">
                <a:solidFill>
                  <a:srgbClr val="FFFFFF"/>
                </a:solidFill>
                <a:latin typeface="Nunito" pitchFamily="2" charset="0"/>
              </a:rPr>
              <a:t> </a:t>
            </a:r>
            <a:r>
              <a:rPr lang="en-US" sz="1800" b="0" i="0" u="none" strike="noStrike" baseline="0" dirty="0">
                <a:solidFill>
                  <a:srgbClr val="FFFFFF"/>
                </a:solidFill>
                <a:latin typeface="Nunito" pitchFamily="2" charset="0"/>
              </a:rPr>
              <a:t>and</a:t>
            </a:r>
            <a:r>
              <a:rPr lang="pt-PT" sz="1800" b="0" i="0" u="none" strike="noStrike" baseline="0" dirty="0">
                <a:solidFill>
                  <a:srgbClr val="FFFFFF"/>
                </a:solidFill>
                <a:latin typeface="Nunito" pitchFamily="2" charset="0"/>
              </a:rPr>
              <a:t> multi-sensor interface</a:t>
            </a:r>
          </a:p>
          <a:p>
            <a:pPr marL="285750" indent="-285750">
              <a:lnSpc>
                <a:spcPct val="100000"/>
              </a:lnSpc>
              <a:buFont typeface="Arial" panose="020B0604020202020204" pitchFamily="34" charset="0"/>
              <a:buChar char="•"/>
            </a:pPr>
            <a:endParaRPr lang="pt-PT" sz="1800" b="0" i="0" u="none" strike="noStrike" baseline="0" dirty="0">
              <a:solidFill>
                <a:srgbClr val="FFFFFF"/>
              </a:solidFill>
              <a:latin typeface="Nunito" pitchFamily="2" charset="0"/>
            </a:endParaRPr>
          </a:p>
          <a:p>
            <a:pPr marL="285750" indent="-285750">
              <a:buFont typeface="Arial" panose="020B0604020202020204" pitchFamily="34" charset="0"/>
              <a:buChar char="•"/>
            </a:pPr>
            <a:r>
              <a:rPr lang="en-US" sz="1800" b="0" i="0" u="none" strike="noStrike" baseline="0" dirty="0">
                <a:solidFill>
                  <a:srgbClr val="FFFFFF"/>
                </a:solidFill>
                <a:latin typeface="Nunito" pitchFamily="2" charset="0"/>
              </a:rPr>
              <a:t>Several</a:t>
            </a:r>
            <a:r>
              <a:rPr lang="pt-PT" sz="1800" b="0" i="0" u="none" strike="noStrike" baseline="0" dirty="0">
                <a:solidFill>
                  <a:srgbClr val="FFFFFF"/>
                </a:solidFill>
                <a:latin typeface="Nunito" pitchFamily="2" charset="0"/>
              </a:rPr>
              <a:t> pre-processing </a:t>
            </a:r>
            <a:r>
              <a:rPr lang="en-US" sz="1800" b="0" i="0" u="none" strike="noStrike" baseline="0" dirty="0">
                <a:solidFill>
                  <a:srgbClr val="FFFFFF"/>
                </a:solidFill>
                <a:latin typeface="Nunito" pitchFamily="2" charset="0"/>
              </a:rPr>
              <a:t>algorithms</a:t>
            </a:r>
            <a:endParaRPr lang="pt-PT" dirty="0">
              <a:solidFill>
                <a:srgbClr val="FFFFFF"/>
              </a:solidFill>
              <a:latin typeface="Nunito" pitchFamily="2" charset="0"/>
            </a:endParaRPr>
          </a:p>
          <a:p>
            <a:pPr marL="285750" indent="-285750">
              <a:lnSpc>
                <a:spcPct val="150000"/>
              </a:lnSpc>
              <a:buFont typeface="Arial" panose="020B0604020202020204" pitchFamily="34" charset="0"/>
              <a:buChar char="•"/>
            </a:pPr>
            <a:endParaRPr lang="pt-PT" sz="1800" b="0" i="0" u="none" strike="noStrike" baseline="0" dirty="0">
              <a:solidFill>
                <a:srgbClr val="FFFFFF"/>
              </a:solidFill>
              <a:latin typeface="Nunito" pitchFamily="2" charset="0"/>
            </a:endParaRPr>
          </a:p>
          <a:p>
            <a:pPr marL="285750" indent="-285750">
              <a:lnSpc>
                <a:spcPct val="100000"/>
              </a:lnSpc>
              <a:buFont typeface="Arial" panose="020B0604020202020204" pitchFamily="34" charset="0"/>
              <a:buChar char="•"/>
            </a:pPr>
            <a:r>
              <a:rPr lang="pt-PT" sz="1800" b="0" i="0" u="none" strike="noStrike" baseline="0" dirty="0">
                <a:solidFill>
                  <a:srgbClr val="FFFFFF"/>
                </a:solidFill>
                <a:latin typeface="Nunito" pitchFamily="2" charset="0"/>
              </a:rPr>
              <a:t>Configurable output for High-level applications</a:t>
            </a:r>
          </a:p>
          <a:p>
            <a:pPr>
              <a:lnSpc>
                <a:spcPct val="100000"/>
              </a:lnSpc>
            </a:pPr>
            <a:endParaRPr lang="pt-PT" sz="1800" b="0" i="0" u="none" strike="noStrike" baseline="0" dirty="0">
              <a:solidFill>
                <a:srgbClr val="FFFFFF"/>
              </a:solidFill>
              <a:latin typeface="Nunito" pitchFamily="2" charset="0"/>
            </a:endParaRPr>
          </a:p>
          <a:p>
            <a:pPr marL="285750" indent="-285750">
              <a:lnSpc>
                <a:spcPct val="100000"/>
              </a:lnSpc>
              <a:buFont typeface="Arial" panose="020B0604020202020204" pitchFamily="34" charset="0"/>
              <a:buChar char="•"/>
            </a:pPr>
            <a:r>
              <a:rPr lang="pt-PT" sz="1800" b="0" i="0" u="none" strike="noStrike" baseline="0" dirty="0">
                <a:solidFill>
                  <a:srgbClr val="FFFFFF"/>
                </a:solidFill>
                <a:latin typeface="Nunito"/>
              </a:rPr>
              <a:t>Reconfigurable point-cloud</a:t>
            </a:r>
            <a:r>
              <a:rPr lang="pt-PT" sz="1800" dirty="0">
                <a:solidFill>
                  <a:srgbClr val="FFFFFF"/>
                </a:solidFill>
                <a:latin typeface="Nunito"/>
              </a:rPr>
              <a:t> </a:t>
            </a:r>
            <a:r>
              <a:rPr lang="pt-PT" sz="1800" b="0" i="0" u="none" strike="noStrike" baseline="0">
                <a:solidFill>
                  <a:srgbClr val="FFFFFF"/>
                </a:solidFill>
                <a:latin typeface="Nunito"/>
              </a:rPr>
              <a:t>representation architecture;</a:t>
            </a:r>
            <a:endParaRPr lang="pt-PT" sz="1800">
              <a:solidFill>
                <a:srgbClr val="FFFFFF"/>
              </a:solidFill>
              <a:latin typeface="Nunito"/>
            </a:endParaRPr>
          </a:p>
          <a:p>
            <a:pPr algn="ctr">
              <a:lnSpc>
                <a:spcPct val="100000"/>
              </a:lnSpc>
              <a:buClr>
                <a:prstClr val="white"/>
              </a:buClr>
              <a:buSzPts val="1700"/>
              <a:buFont typeface="Nunito"/>
            </a:pPr>
            <a:endParaRPr lang="pt-PT" sz="1800" b="0" i="0" u="none" strike="noStrike" baseline="0" dirty="0">
              <a:solidFill>
                <a:srgbClr val="000000"/>
              </a:solidFill>
              <a:latin typeface="Calibri" panose="020F0502020204030204"/>
              <a:cs typeface="Calibri" panose="020F0502020204030204"/>
            </a:endParaRPr>
          </a:p>
        </p:txBody>
      </p:sp>
      <p:sp>
        <p:nvSpPr>
          <p:cNvPr id="10" name="TextBox 15">
            <a:extLst>
              <a:ext uri="{FF2B5EF4-FFF2-40B4-BE49-F238E27FC236}">
                <a16:creationId xmlns:a16="http://schemas.microsoft.com/office/drawing/2014/main" id="{D27FF1A7-0051-4C17-8CAA-4B9A5A199D21}"/>
              </a:ext>
            </a:extLst>
          </p:cNvPr>
          <p:cNvSpPr txBox="1"/>
          <p:nvPr/>
        </p:nvSpPr>
        <p:spPr>
          <a:xfrm>
            <a:off x="521845" y="6392562"/>
            <a:ext cx="1301578" cy="400110"/>
          </a:xfrm>
          <a:prstGeom prst="rect">
            <a:avLst/>
          </a:prstGeom>
          <a:noFill/>
        </p:spPr>
        <p:txBody>
          <a:bodyPr wrap="square" rtlCol="0">
            <a:spAutoFit/>
          </a:bodyPr>
          <a:lstStyle/>
          <a:p>
            <a:r>
              <a:rPr lang="pt-PT" sz="2000" b="1" dirty="0">
                <a:solidFill>
                  <a:srgbClr val="303B3F"/>
                </a:solidFill>
                <a:latin typeface="Nunito" panose="00000500000000000000" pitchFamily="2" charset="0"/>
              </a:rPr>
              <a:t>ESRG</a:t>
            </a:r>
            <a:r>
              <a:rPr lang="pt-PT" sz="1600" b="1" dirty="0">
                <a:solidFill>
                  <a:srgbClr val="8498A0"/>
                </a:solidFill>
                <a:latin typeface="Nunito" panose="00000500000000000000" pitchFamily="2" charset="0"/>
              </a:rPr>
              <a:t>v3</a:t>
            </a:r>
            <a:endParaRPr lang="en-US" sz="1600" b="1" dirty="0">
              <a:solidFill>
                <a:srgbClr val="8498A0"/>
              </a:solidFill>
              <a:latin typeface="Nunito" panose="00000500000000000000" pitchFamily="2" charset="0"/>
            </a:endParaRPr>
          </a:p>
        </p:txBody>
      </p:sp>
      <p:pic>
        <p:nvPicPr>
          <p:cNvPr id="12" name="Picture 16">
            <a:extLst>
              <a:ext uri="{FF2B5EF4-FFF2-40B4-BE49-F238E27FC236}">
                <a16:creationId xmlns:a16="http://schemas.microsoft.com/office/drawing/2014/main" id="{B565315E-2F2A-453C-8E1D-396E5827EC7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9772" y="6459170"/>
            <a:ext cx="232073" cy="232073"/>
          </a:xfrm>
          <a:prstGeom prst="rect">
            <a:avLst/>
          </a:prstGeom>
        </p:spPr>
      </p:pic>
      <p:pic>
        <p:nvPicPr>
          <p:cNvPr id="13" name="Picture 17">
            <a:extLst>
              <a:ext uri="{FF2B5EF4-FFF2-40B4-BE49-F238E27FC236}">
                <a16:creationId xmlns:a16="http://schemas.microsoft.com/office/drawing/2014/main" id="{7CE2CCEC-0FC6-4198-A4DC-05207BA692B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759466" y="6073819"/>
            <a:ext cx="1432534" cy="1002774"/>
          </a:xfrm>
          <a:prstGeom prst="rect">
            <a:avLst/>
          </a:prstGeom>
        </p:spPr>
      </p:pic>
      <p:sp>
        <p:nvSpPr>
          <p:cNvPr id="2" name="CaixaDeTexto 1">
            <a:extLst>
              <a:ext uri="{FF2B5EF4-FFF2-40B4-BE49-F238E27FC236}">
                <a16:creationId xmlns:a16="http://schemas.microsoft.com/office/drawing/2014/main" id="{4EC7F4C9-2CCC-4BA5-AEF0-1094CCC91984}"/>
              </a:ext>
            </a:extLst>
          </p:cNvPr>
          <p:cNvSpPr txBox="1"/>
          <p:nvPr/>
        </p:nvSpPr>
        <p:spPr>
          <a:xfrm>
            <a:off x="4422950" y="1525675"/>
            <a:ext cx="6997001" cy="67710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solidFill>
                  <a:srgbClr val="1694B2"/>
                </a:solidFill>
                <a:latin typeface="Nunito"/>
                <a:ea typeface="+mn-lt"/>
                <a:cs typeface="+mn-lt"/>
              </a:rPr>
              <a:t>An open-source Framework for Automotive</a:t>
            </a:r>
            <a:endParaRPr lang="pt-PT" sz="2000" b="1">
              <a:solidFill>
                <a:srgbClr val="1694B2"/>
              </a:solidFill>
              <a:latin typeface="Nunito"/>
              <a:ea typeface="+mn-lt"/>
              <a:cs typeface="+mn-lt"/>
            </a:endParaRPr>
          </a:p>
          <a:p>
            <a:pPr algn="l"/>
            <a:endParaRPr lang="pt-PT" dirty="0">
              <a:cs typeface="Calibri"/>
            </a:endParaRPr>
          </a:p>
        </p:txBody>
      </p:sp>
      <p:pic>
        <p:nvPicPr>
          <p:cNvPr id="4" name="Imagem 3">
            <a:extLst>
              <a:ext uri="{FF2B5EF4-FFF2-40B4-BE49-F238E27FC236}">
                <a16:creationId xmlns:a16="http://schemas.microsoft.com/office/drawing/2014/main" id="{6EBB3720-37C4-4A7E-87D7-11FB04A1CA29}"/>
              </a:ext>
            </a:extLst>
          </p:cNvPr>
          <p:cNvPicPr>
            <a:picLocks noChangeAspect="1"/>
          </p:cNvPicPr>
          <p:nvPr/>
        </p:nvPicPr>
        <p:blipFill rotWithShape="1">
          <a:blip r:embed="rId5"/>
          <a:srcRect t="13030"/>
          <a:stretch/>
        </p:blipFill>
        <p:spPr>
          <a:xfrm>
            <a:off x="5622176" y="2106567"/>
            <a:ext cx="5092587" cy="4153350"/>
          </a:xfrm>
          <a:prstGeom prst="rect">
            <a:avLst/>
          </a:prstGeom>
        </p:spPr>
      </p:pic>
    </p:spTree>
    <p:extLst>
      <p:ext uri="{BB962C8B-B14F-4D97-AF65-F5344CB8AC3E}">
        <p14:creationId xmlns:p14="http://schemas.microsoft.com/office/powerpoint/2010/main" val="23527268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27"/>
          <p:cNvSpPr/>
          <p:nvPr/>
        </p:nvSpPr>
        <p:spPr>
          <a:xfrm>
            <a:off x="0" y="0"/>
            <a:ext cx="12192000" cy="6858000"/>
          </a:xfrm>
          <a:prstGeom prst="rect">
            <a:avLst/>
          </a:prstGeom>
          <a:solidFill>
            <a:srgbClr val="303B3F"/>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508" name="Google Shape;508;p27"/>
          <p:cNvCxnSpPr/>
          <p:nvPr/>
        </p:nvCxnSpPr>
        <p:spPr>
          <a:xfrm>
            <a:off x="0" y="5910943"/>
            <a:ext cx="12192000" cy="0"/>
          </a:xfrm>
          <a:prstGeom prst="straightConnector1">
            <a:avLst/>
          </a:prstGeom>
          <a:noFill/>
          <a:ln w="12700" cap="flat" cmpd="sng">
            <a:solidFill>
              <a:schemeClr val="lt1"/>
            </a:solidFill>
            <a:prstDash val="solid"/>
            <a:miter lim="800000"/>
            <a:headEnd type="none" w="sm" len="sm"/>
            <a:tailEnd type="none" w="sm" len="sm"/>
          </a:ln>
        </p:spPr>
      </p:cxnSp>
      <p:sp>
        <p:nvSpPr>
          <p:cNvPr id="509" name="Google Shape;509;p27"/>
          <p:cNvSpPr txBox="1"/>
          <p:nvPr/>
        </p:nvSpPr>
        <p:spPr>
          <a:xfrm>
            <a:off x="10330543" y="5029199"/>
            <a:ext cx="1861458" cy="881744"/>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chemeClr val="lt1"/>
              </a:buClr>
              <a:buSzPts val="4800"/>
              <a:buFont typeface="Nunito"/>
              <a:buNone/>
            </a:pPr>
            <a:r>
              <a:rPr lang="en-US" sz="4800" b="1" dirty="0">
                <a:solidFill>
                  <a:schemeClr val="lt1"/>
                </a:solidFill>
                <a:latin typeface="Nunito"/>
                <a:ea typeface="Nunito"/>
                <a:cs typeface="Nunito"/>
                <a:sym typeface="Nunito"/>
              </a:rPr>
              <a:t>Goals</a:t>
            </a:r>
            <a:endParaRPr dirty="0"/>
          </a:p>
        </p:txBody>
      </p:sp>
      <p:sp>
        <p:nvSpPr>
          <p:cNvPr id="510" name="Google Shape;510;p27"/>
          <p:cNvSpPr txBox="1"/>
          <p:nvPr/>
        </p:nvSpPr>
        <p:spPr>
          <a:xfrm>
            <a:off x="4895850" y="6003472"/>
            <a:ext cx="7296149" cy="23017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8498A0"/>
              </a:buClr>
              <a:buSzPts val="1400"/>
              <a:buFont typeface="Nunito"/>
              <a:buNone/>
            </a:pPr>
            <a:endParaRPr dirty="0"/>
          </a:p>
        </p:txBody>
      </p:sp>
    </p:spTree>
    <p:extLst>
      <p:ext uri="{BB962C8B-B14F-4D97-AF65-F5344CB8AC3E}">
        <p14:creationId xmlns:p14="http://schemas.microsoft.com/office/powerpoint/2010/main" val="1485323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20" name="Google Shape;140;p5">
            <a:extLst>
              <a:ext uri="{FF2B5EF4-FFF2-40B4-BE49-F238E27FC236}">
                <a16:creationId xmlns:a16="http://schemas.microsoft.com/office/drawing/2014/main" id="{6825F384-7122-4CEC-AC8A-76CC7EE17895}"/>
              </a:ext>
            </a:extLst>
          </p:cNvPr>
          <p:cNvSpPr/>
          <p:nvPr/>
        </p:nvSpPr>
        <p:spPr>
          <a:xfrm>
            <a:off x="0" y="1440524"/>
            <a:ext cx="12192000" cy="3083441"/>
          </a:xfrm>
          <a:prstGeom prst="rect">
            <a:avLst/>
          </a:prstGeom>
          <a:solidFill>
            <a:srgbClr val="8498A0">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9" name="Google Shape;149;p6"/>
          <p:cNvSpPr txBox="1"/>
          <p:nvPr/>
        </p:nvSpPr>
        <p:spPr>
          <a:xfrm>
            <a:off x="0" y="241301"/>
            <a:ext cx="12192000" cy="687298"/>
          </a:xfrm>
          <a:prstGeom prst="rect">
            <a:avLst/>
          </a:prstGeom>
          <a:noFill/>
          <a:ln>
            <a:noFill/>
          </a:ln>
        </p:spPr>
        <p:txBody>
          <a:bodyPr spcFirstLastPara="1" wrap="square" lIns="91425" tIns="45700" rIns="91425" bIns="45700" anchor="b" anchorCtr="0">
            <a:normAutofit/>
          </a:bodyPr>
          <a:lstStyle/>
          <a:p>
            <a:pPr marL="0" marR="0" lvl="0" indent="0" algn="ctr" rtl="0">
              <a:lnSpc>
                <a:spcPct val="90000"/>
              </a:lnSpc>
              <a:spcBef>
                <a:spcPts val="0"/>
              </a:spcBef>
              <a:spcAft>
                <a:spcPts val="0"/>
              </a:spcAft>
              <a:buClr>
                <a:srgbClr val="303B3F"/>
              </a:buClr>
              <a:buSzPts val="3900"/>
              <a:buFont typeface="Nunito"/>
              <a:buNone/>
            </a:pPr>
            <a:r>
              <a:rPr lang="en-US" sz="3900" b="1" dirty="0">
                <a:solidFill>
                  <a:srgbClr val="303B3F"/>
                </a:solidFill>
                <a:latin typeface="Nunito"/>
                <a:ea typeface="Nunito"/>
                <a:cs typeface="Nunito"/>
                <a:sym typeface="Nunito"/>
              </a:rPr>
              <a:t>Goals</a:t>
            </a:r>
            <a:endParaRPr sz="3900" b="1" dirty="0">
              <a:solidFill>
                <a:srgbClr val="1694B2"/>
              </a:solidFill>
              <a:latin typeface="Nunito"/>
            </a:endParaRPr>
          </a:p>
        </p:txBody>
      </p:sp>
      <p:sp>
        <p:nvSpPr>
          <p:cNvPr id="150" name="Google Shape;150;p6"/>
          <p:cNvSpPr txBox="1"/>
          <p:nvPr/>
        </p:nvSpPr>
        <p:spPr>
          <a:xfrm>
            <a:off x="0" y="6507793"/>
            <a:ext cx="12192000" cy="219075"/>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rgbClr val="8498A0"/>
              </a:buClr>
              <a:buSzPts val="1200"/>
              <a:buFont typeface="Nunito"/>
              <a:buNone/>
            </a:pPr>
            <a:fld id="{00000000-1234-1234-1234-123412341234}" type="slidenum">
              <a:rPr lang="en-US" sz="1200">
                <a:solidFill>
                  <a:srgbClr val="8498A0"/>
                </a:solidFill>
                <a:latin typeface="Nunito"/>
                <a:ea typeface="Nunito"/>
                <a:cs typeface="Nunito"/>
                <a:sym typeface="Nunito"/>
              </a:rPr>
              <a:t>8</a:t>
            </a:fld>
            <a:endParaRPr sz="1200">
              <a:solidFill>
                <a:srgbClr val="8498A0"/>
              </a:solidFill>
              <a:latin typeface="Nunito"/>
              <a:ea typeface="Nunito"/>
              <a:cs typeface="Nunito"/>
              <a:sym typeface="Nunito"/>
            </a:endParaRPr>
          </a:p>
        </p:txBody>
      </p:sp>
      <p:sp>
        <p:nvSpPr>
          <p:cNvPr id="10" name="TextBox 15">
            <a:extLst>
              <a:ext uri="{FF2B5EF4-FFF2-40B4-BE49-F238E27FC236}">
                <a16:creationId xmlns:a16="http://schemas.microsoft.com/office/drawing/2014/main" id="{D27FF1A7-0051-4C17-8CAA-4B9A5A199D21}"/>
              </a:ext>
            </a:extLst>
          </p:cNvPr>
          <p:cNvSpPr txBox="1"/>
          <p:nvPr/>
        </p:nvSpPr>
        <p:spPr>
          <a:xfrm>
            <a:off x="521845" y="6392562"/>
            <a:ext cx="1301578" cy="400110"/>
          </a:xfrm>
          <a:prstGeom prst="rect">
            <a:avLst/>
          </a:prstGeom>
          <a:noFill/>
        </p:spPr>
        <p:txBody>
          <a:bodyPr wrap="square" rtlCol="0">
            <a:spAutoFit/>
          </a:bodyPr>
          <a:lstStyle/>
          <a:p>
            <a:r>
              <a:rPr lang="pt-PT" sz="2000" b="1" dirty="0">
                <a:solidFill>
                  <a:srgbClr val="303B3F"/>
                </a:solidFill>
                <a:latin typeface="Nunito" panose="00000500000000000000" pitchFamily="2" charset="0"/>
              </a:rPr>
              <a:t>ESRG</a:t>
            </a:r>
            <a:r>
              <a:rPr lang="pt-PT" sz="1600" b="1" dirty="0">
                <a:solidFill>
                  <a:srgbClr val="8498A0"/>
                </a:solidFill>
                <a:latin typeface="Nunito" panose="00000500000000000000" pitchFamily="2" charset="0"/>
              </a:rPr>
              <a:t>v3</a:t>
            </a:r>
            <a:endParaRPr lang="en-US" sz="1600" b="1" dirty="0">
              <a:solidFill>
                <a:srgbClr val="8498A0"/>
              </a:solidFill>
              <a:latin typeface="Nunito" panose="00000500000000000000" pitchFamily="2" charset="0"/>
            </a:endParaRPr>
          </a:p>
        </p:txBody>
      </p:sp>
      <p:pic>
        <p:nvPicPr>
          <p:cNvPr id="12" name="Picture 16">
            <a:extLst>
              <a:ext uri="{FF2B5EF4-FFF2-40B4-BE49-F238E27FC236}">
                <a16:creationId xmlns:a16="http://schemas.microsoft.com/office/drawing/2014/main" id="{B565315E-2F2A-453C-8E1D-396E5827EC7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9772" y="6459170"/>
            <a:ext cx="232073" cy="232073"/>
          </a:xfrm>
          <a:prstGeom prst="rect">
            <a:avLst/>
          </a:prstGeom>
        </p:spPr>
      </p:pic>
      <p:pic>
        <p:nvPicPr>
          <p:cNvPr id="13" name="Picture 17">
            <a:extLst>
              <a:ext uri="{FF2B5EF4-FFF2-40B4-BE49-F238E27FC236}">
                <a16:creationId xmlns:a16="http://schemas.microsoft.com/office/drawing/2014/main" id="{7CE2CCEC-0FC6-4198-A4DC-05207BA692B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759466" y="6073819"/>
            <a:ext cx="1432534" cy="1002774"/>
          </a:xfrm>
          <a:prstGeom prst="rect">
            <a:avLst/>
          </a:prstGeom>
        </p:spPr>
      </p:pic>
      <p:sp>
        <p:nvSpPr>
          <p:cNvPr id="18" name="CaixaDeTexto 17">
            <a:extLst>
              <a:ext uri="{FF2B5EF4-FFF2-40B4-BE49-F238E27FC236}">
                <a16:creationId xmlns:a16="http://schemas.microsoft.com/office/drawing/2014/main" id="{CA3C82F1-00FB-4BE0-9DFE-62F908C0D457}"/>
              </a:ext>
            </a:extLst>
          </p:cNvPr>
          <p:cNvSpPr txBox="1"/>
          <p:nvPr/>
        </p:nvSpPr>
        <p:spPr>
          <a:xfrm>
            <a:off x="521845" y="1916280"/>
            <a:ext cx="11157965" cy="4170372"/>
          </a:xfrm>
          <a:prstGeom prst="rect">
            <a:avLst/>
          </a:prstGeom>
          <a:noFill/>
        </p:spPr>
        <p:txBody>
          <a:bodyPr wrap="square" lIns="91440" tIns="45720" rIns="91440" bIns="45720" anchor="t">
            <a:spAutoFit/>
          </a:bodyPr>
          <a:lstStyle/>
          <a:p>
            <a:r>
              <a:rPr lang="en-US" sz="2000" b="1" dirty="0">
                <a:solidFill>
                  <a:srgbClr val="1694B2"/>
                </a:solidFill>
                <a:latin typeface="Nunito"/>
              </a:rPr>
              <a:t>The main goal of this dissertation is to develop an FPGA based approach to point-cloud compression for streaming</a:t>
            </a:r>
            <a:r>
              <a:rPr lang="en-US" sz="2000" b="1" dirty="0">
                <a:solidFill>
                  <a:srgbClr val="1694B2"/>
                </a:solidFill>
              </a:rPr>
              <a:t>.</a:t>
            </a:r>
          </a:p>
          <a:p>
            <a:endParaRPr lang="en-US" dirty="0">
              <a:latin typeface="Nunito" pitchFamily="2" charset="0"/>
            </a:endParaRPr>
          </a:p>
          <a:p>
            <a:pPr marL="742950" lvl="1" indent="-285750">
              <a:lnSpc>
                <a:spcPct val="150000"/>
              </a:lnSpc>
              <a:buFont typeface="Arial" panose="020B0604020202020204" pitchFamily="34" charset="0"/>
              <a:buChar char="•"/>
            </a:pPr>
            <a:r>
              <a:rPr lang="en-US" dirty="0">
                <a:latin typeface="Nunito" pitchFamily="2" charset="0"/>
              </a:rPr>
              <a:t>Software library to enable point-cloud compression in ALFA platform</a:t>
            </a:r>
          </a:p>
          <a:p>
            <a:pPr marL="742950" lvl="1" indent="-285750">
              <a:lnSpc>
                <a:spcPct val="150000"/>
              </a:lnSpc>
              <a:buFont typeface="Arial" panose="020B0604020202020204" pitchFamily="34" charset="0"/>
              <a:buChar char="•"/>
            </a:pPr>
            <a:r>
              <a:rPr lang="en-US" dirty="0">
                <a:latin typeface="Nunito" pitchFamily="2" charset="0"/>
              </a:rPr>
              <a:t>Hardware extension to enable point-cloud compression in ALFA platform</a:t>
            </a:r>
          </a:p>
          <a:p>
            <a:pPr marL="742950" lvl="1" indent="-285750">
              <a:lnSpc>
                <a:spcPct val="150000"/>
              </a:lnSpc>
              <a:buFont typeface="Arial" panose="020B0604020202020204" pitchFamily="34" charset="0"/>
              <a:buChar char="•"/>
            </a:pPr>
            <a:r>
              <a:rPr lang="en-US" dirty="0">
                <a:latin typeface="Nunito" pitchFamily="2" charset="0"/>
              </a:rPr>
              <a:t>ALFA integration</a:t>
            </a:r>
          </a:p>
          <a:p>
            <a:pPr marL="742950" lvl="1" indent="-285750">
              <a:buFont typeface="Arial" panose="020B0604020202020204" pitchFamily="34" charset="0"/>
              <a:buChar char="•"/>
            </a:pPr>
            <a:endParaRPr lang="en-US" dirty="0">
              <a:latin typeface="Nunito" pitchFamily="2" charset="0"/>
            </a:endParaRPr>
          </a:p>
          <a:p>
            <a:pPr marL="742950" lvl="1" indent="-285750">
              <a:buFont typeface="Arial" panose="020B0604020202020204" pitchFamily="34" charset="0"/>
              <a:buChar char="•"/>
            </a:pPr>
            <a:endParaRPr lang="en-US" dirty="0">
              <a:latin typeface="Nunito" pitchFamily="2" charset="0"/>
            </a:endParaRPr>
          </a:p>
          <a:p>
            <a:endParaRPr lang="en-US" dirty="0"/>
          </a:p>
          <a:p>
            <a:endParaRPr lang="en-US" dirty="0"/>
          </a:p>
          <a:p>
            <a:endParaRPr lang="en-US" dirty="0"/>
          </a:p>
          <a:p>
            <a:pPr marL="285750" indent="-285750">
              <a:buFont typeface="Arial" panose="020B0604020202020204" pitchFamily="34" charset="0"/>
              <a:buChar char="•"/>
            </a:pPr>
            <a:endParaRPr lang="en-US" dirty="0"/>
          </a:p>
          <a:p>
            <a:endParaRPr lang="en-US" dirty="0"/>
          </a:p>
        </p:txBody>
      </p:sp>
      <p:sp>
        <p:nvSpPr>
          <p:cNvPr id="19" name="Google Shape;152;p6">
            <a:extLst>
              <a:ext uri="{FF2B5EF4-FFF2-40B4-BE49-F238E27FC236}">
                <a16:creationId xmlns:a16="http://schemas.microsoft.com/office/drawing/2014/main" id="{11C5E209-0A92-47C1-B669-E8DA79D56F35}"/>
              </a:ext>
            </a:extLst>
          </p:cNvPr>
          <p:cNvSpPr/>
          <p:nvPr/>
        </p:nvSpPr>
        <p:spPr>
          <a:xfrm>
            <a:off x="0" y="4509212"/>
            <a:ext cx="12191998" cy="361511"/>
          </a:xfrm>
          <a:prstGeom prst="rect">
            <a:avLst/>
          </a:prstGeom>
          <a:solidFill>
            <a:srgbClr val="303B3F">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pt-PT" sz="1800" dirty="0">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38847934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27"/>
          <p:cNvSpPr/>
          <p:nvPr/>
        </p:nvSpPr>
        <p:spPr>
          <a:xfrm>
            <a:off x="0" y="0"/>
            <a:ext cx="12192000" cy="6858000"/>
          </a:xfrm>
          <a:prstGeom prst="rect">
            <a:avLst/>
          </a:prstGeom>
          <a:solidFill>
            <a:srgbClr val="303B3F"/>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508" name="Google Shape;508;p27"/>
          <p:cNvCxnSpPr/>
          <p:nvPr/>
        </p:nvCxnSpPr>
        <p:spPr>
          <a:xfrm>
            <a:off x="0" y="5910943"/>
            <a:ext cx="12192000" cy="0"/>
          </a:xfrm>
          <a:prstGeom prst="straightConnector1">
            <a:avLst/>
          </a:prstGeom>
          <a:noFill/>
          <a:ln w="12700" cap="flat" cmpd="sng">
            <a:solidFill>
              <a:schemeClr val="lt1"/>
            </a:solidFill>
            <a:prstDash val="solid"/>
            <a:miter lim="800000"/>
            <a:headEnd type="none" w="sm" len="sm"/>
            <a:tailEnd type="none" w="sm" len="sm"/>
          </a:ln>
        </p:spPr>
      </p:cxnSp>
      <p:sp>
        <p:nvSpPr>
          <p:cNvPr id="509" name="Google Shape;509;p27"/>
          <p:cNvSpPr txBox="1"/>
          <p:nvPr/>
        </p:nvSpPr>
        <p:spPr>
          <a:xfrm>
            <a:off x="8766929" y="5029199"/>
            <a:ext cx="3425072" cy="881744"/>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chemeClr val="lt1"/>
              </a:buClr>
              <a:buSzPts val="4800"/>
              <a:buFont typeface="Nunito"/>
              <a:buNone/>
            </a:pPr>
            <a:r>
              <a:rPr lang="en-US" sz="4800" b="1" dirty="0">
                <a:solidFill>
                  <a:schemeClr val="lt1"/>
                </a:solidFill>
                <a:latin typeface="Nunito"/>
                <a:ea typeface="Nunito"/>
                <a:cs typeface="Nunito"/>
                <a:sym typeface="Nunito"/>
              </a:rPr>
              <a:t>Relevance</a:t>
            </a:r>
            <a:endParaRPr dirty="0"/>
          </a:p>
        </p:txBody>
      </p:sp>
      <p:sp>
        <p:nvSpPr>
          <p:cNvPr id="510" name="Google Shape;510;p27"/>
          <p:cNvSpPr txBox="1"/>
          <p:nvPr/>
        </p:nvSpPr>
        <p:spPr>
          <a:xfrm>
            <a:off x="4895850" y="6003472"/>
            <a:ext cx="7296149" cy="23017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8498A0"/>
              </a:buClr>
              <a:buSzPts val="1400"/>
              <a:buFont typeface="Nunito"/>
              <a:buNone/>
            </a:pPr>
            <a:endParaRPr dirty="0"/>
          </a:p>
        </p:txBody>
      </p:sp>
    </p:spTree>
    <p:extLst>
      <p:ext uri="{BB962C8B-B14F-4D97-AF65-F5344CB8AC3E}">
        <p14:creationId xmlns:p14="http://schemas.microsoft.com/office/powerpoint/2010/main" val="601058129"/>
      </p:ext>
    </p:extLst>
  </p:cSld>
  <p:clrMapOvr>
    <a:masterClrMapping/>
  </p:clrMapOvr>
</p:sld>
</file>

<file path=ppt/theme/theme1.xml><?xml version="1.0" encoding="utf-8"?>
<a:theme xmlns:a="http://schemas.openxmlformats.org/drawingml/2006/main" name="Tema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ma1" id="{C5F69975-B7D6-419A-94FA-17D4CE00A5C4}" vid="{00A85036-7986-4D51-AC69-F18D2498089D}"/>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ECB60B90F981A047A6420212EA8D44B2" ma:contentTypeVersion="11" ma:contentTypeDescription="Criar um novo documento." ma:contentTypeScope="" ma:versionID="e7d77a4d9bb1581ee1b7d2f2ef48f733">
  <xsd:schema xmlns:xsd="http://www.w3.org/2001/XMLSchema" xmlns:xs="http://www.w3.org/2001/XMLSchema" xmlns:p="http://schemas.microsoft.com/office/2006/metadata/properties" xmlns:ns3="8a89abf9-f38f-4973-bd86-40e4306b0861" targetNamespace="http://schemas.microsoft.com/office/2006/metadata/properties" ma:root="true" ma:fieldsID="b6b04f6be3a83917c876d59fbe7328dc" ns3:_="">
    <xsd:import namespace="8a89abf9-f38f-4973-bd86-40e4306b0861"/>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ServiceAutoKeyPoints" minOccurs="0"/>
                <xsd:element ref="ns3:MediaServiceKeyPoints"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a89abf9-f38f-4973-bd86-40e4306b0861"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LengthInSeconds" ma:index="17" nillable="true" ma:displayName="MediaLengthInSeconds" ma:hidden="true" ma:internalName="MediaLengthInSeconds" ma:readOnly="true">
      <xsd:simpleType>
        <xsd:restriction base="dms:Unknown"/>
      </xsd:simpleType>
    </xsd:element>
    <xsd:element name="MediaServiceLocation" ma:index="18"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394060E-67B6-4E73-ACEF-345629012E9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a89abf9-f38f-4973-bd86-40e4306b086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7A6BAE2-AE27-42CE-B7F2-F74C5091721F}">
  <ds:schemaRefs>
    <ds:schemaRef ds:uri="http://schemas.microsoft.com/sharepoint/v3/contenttype/forms"/>
  </ds:schemaRefs>
</ds:datastoreItem>
</file>

<file path=customXml/itemProps3.xml><?xml version="1.0" encoding="utf-8"?>
<ds:datastoreItem xmlns:ds="http://schemas.openxmlformats.org/officeDocument/2006/customXml" ds:itemID="{0B40CDF3-2EC7-4FCA-9EBE-167DE5C78EC0}">
  <ds:schemaRefs>
    <ds:schemaRef ds:uri="http://purl.org/dc/dcmitype/"/>
    <ds:schemaRef ds:uri="8a89abf9-f38f-4973-bd86-40e4306b0861"/>
    <ds:schemaRef ds:uri="http://schemas.microsoft.com/office/2006/metadata/properties"/>
    <ds:schemaRef ds:uri="http://purl.org/dc/elements/1.1/"/>
    <ds:schemaRef ds:uri="http://www.w3.org/XML/1998/namespace"/>
    <ds:schemaRef ds:uri="http://purl.org/dc/terms/"/>
    <ds:schemaRef ds:uri="http://schemas.microsoft.com/office/infopath/2007/PartnerControls"/>
    <ds:schemaRef ds:uri="http://schemas.microsoft.com/office/2006/documentManagement/type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
  <TotalTime>1693</TotalTime>
  <Words>524</Words>
  <Application>Microsoft Office PowerPoint</Application>
  <PresentationFormat>Ecrã Panorâmico</PresentationFormat>
  <Paragraphs>157</Paragraphs>
  <Slides>18</Slides>
  <Notes>17</Notes>
  <HiddenSlides>5</HiddenSlides>
  <MMClips>1</MMClips>
  <ScaleCrop>false</ScaleCrop>
  <HeadingPairs>
    <vt:vector size="6" baseType="variant">
      <vt:variant>
        <vt:lpstr>Tipos de letra usados</vt:lpstr>
      </vt:variant>
      <vt:variant>
        <vt:i4>7</vt:i4>
      </vt:variant>
      <vt:variant>
        <vt:lpstr>Tema</vt:lpstr>
      </vt:variant>
      <vt:variant>
        <vt:i4>1</vt:i4>
      </vt:variant>
      <vt:variant>
        <vt:lpstr>Títulos dos diapositivos</vt:lpstr>
      </vt:variant>
      <vt:variant>
        <vt:i4>18</vt:i4>
      </vt:variant>
    </vt:vector>
  </HeadingPairs>
  <TitlesOfParts>
    <vt:vector size="26" baseType="lpstr">
      <vt:lpstr>Nunito</vt:lpstr>
      <vt:lpstr>Wingdings</vt:lpstr>
      <vt:lpstr>Noto Sans Symbols,Sans-Serif</vt:lpstr>
      <vt:lpstr>Calibri</vt:lpstr>
      <vt:lpstr>Calibri Light</vt:lpstr>
      <vt:lpstr>Noto Sans Symbols</vt:lpstr>
      <vt:lpstr>Arial</vt:lpstr>
      <vt:lpstr>Tema1</vt:lpstr>
      <vt:lpstr>ALFA - Point Cloud Compression for Streaming </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Nagoya University Meeting</dc:title>
  <dc:creator>Sandro</dc:creator>
  <cp:lastModifiedBy>Francisco André Oliveira Dias</cp:lastModifiedBy>
  <cp:revision>6</cp:revision>
  <dcterms:created xsi:type="dcterms:W3CDTF">2019-02-04T10:47:33Z</dcterms:created>
  <dcterms:modified xsi:type="dcterms:W3CDTF">2021-11-04T20:42:27Z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0x010100ECB60B90F981A047A6420212EA8D44B2</vt:lpwstr>
  </property>
</Properties>
</file>